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349" r:id="rId3"/>
    <p:sldId id="328" r:id="rId4"/>
    <p:sldId id="307" r:id="rId5"/>
    <p:sldId id="308" r:id="rId6"/>
    <p:sldId id="323" r:id="rId7"/>
    <p:sldId id="324" r:id="rId8"/>
    <p:sldId id="334" r:id="rId9"/>
    <p:sldId id="309" r:id="rId10"/>
    <p:sldId id="345" r:id="rId11"/>
    <p:sldId id="310" r:id="rId12"/>
    <p:sldId id="330" r:id="rId13"/>
    <p:sldId id="311" r:id="rId14"/>
    <p:sldId id="312" r:id="rId15"/>
    <p:sldId id="313" r:id="rId16"/>
    <p:sldId id="327" r:id="rId17"/>
    <p:sldId id="344" r:id="rId18"/>
    <p:sldId id="264" r:id="rId19"/>
    <p:sldId id="268" r:id="rId20"/>
    <p:sldId id="314" r:id="rId21"/>
    <p:sldId id="350" r:id="rId22"/>
    <p:sldId id="351" r:id="rId23"/>
    <p:sldId id="299" r:id="rId24"/>
    <p:sldId id="352" r:id="rId25"/>
    <p:sldId id="353" r:id="rId26"/>
    <p:sldId id="315" r:id="rId27"/>
    <p:sldId id="316" r:id="rId28"/>
    <p:sldId id="292" r:id="rId29"/>
    <p:sldId id="306" r:id="rId30"/>
    <p:sldId id="346" r:id="rId31"/>
    <p:sldId id="347" r:id="rId32"/>
    <p:sldId id="28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86"/>
    <p:restoredTop sz="95213"/>
  </p:normalViewPr>
  <p:slideViewPr>
    <p:cSldViewPr snapToGrid="0" snapToObjects="1">
      <p:cViewPr varScale="1">
        <p:scale>
          <a:sx n="108" d="100"/>
          <a:sy n="108" d="100"/>
        </p:scale>
        <p:origin x="344" y="192"/>
      </p:cViewPr>
      <p:guideLst/>
    </p:cSldViewPr>
  </p:slideViewPr>
  <p:outlineViewPr>
    <p:cViewPr>
      <p:scale>
        <a:sx n="33" d="100"/>
        <a:sy n="33" d="100"/>
      </p:scale>
      <p:origin x="0" y="-6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F43DB-26C6-3347-AF08-E42D28ACE109}" type="datetimeFigureOut">
              <a:rPr lang="en-US" smtClean="0"/>
              <a:t>6/18/22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F9D3C-C2CE-E341-8A65-0F595288E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0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F9D3C-C2CE-E341-8A65-0F595288E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1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903EE-7145-4848-B62B-3540757419A7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45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4A222-F79F-B544-B611-D5D0CBEEFAE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30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2D1A8D-0DF5-734B-9D2F-75E4D9386B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8ED5F-72A3-FA4B-BB24-04935743AE20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ED0D2246-0BDC-1E4D-ABC4-4D41A0A7B7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37B88713-AF2F-1646-9864-88C61160CE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841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77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F9D3C-C2CE-E341-8A65-0F595288E7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10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42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3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F9D3C-C2CE-E341-8A65-0F595288E71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7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6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2C7782-27EF-4989-BB7D-7063ED52314E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91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903EE-7145-4848-B62B-3540757419A7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6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3BB1-FFA5-224E-8C8A-029DFAEC8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A20B4-3B3E-244B-8E4D-A0DFCA51B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4129B-AD8B-9D48-8BDB-E4032034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385C-F126-9A4D-811B-25D6E16D1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1E84-A462-2B4A-8A6D-2803BC2B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4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387D-F0F7-B841-A782-10AB6224B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7EEF7-7A1A-154A-A5CF-118910628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C6CCF-F2B0-5148-821A-3331C576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AE31B-9820-F740-98E3-004FDD7F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B5D5E-CFB1-EA45-821B-80FDBF9E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0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443D45-3F2C-BF47-B3D1-3F8258226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A8A0A-BF2D-254A-B680-D9D87146C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BFBF5-747A-1743-BBED-BE54DBF23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81E88-09C4-6E43-B40B-66F75AAE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2EF64-87AE-D141-B89D-9830658DC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9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56A8-8228-7F40-958A-442B0085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87E14-81B0-2F40-B393-15C4062D6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E0AAD-DF3A-EA41-BB84-5D299EBEB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A1E04-7626-394F-AE1C-10F599EE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1A16A-7476-0841-A62C-4653DE09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45A1-DE9A-1E4C-B911-C679C70ED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E8B58-0D4A-9844-B2EA-5871CD871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0B01A-4AF9-E246-92FF-448DAD4B8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94474-A8FD-5248-A595-0DDAB49A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C12E5-D2DF-A14E-A877-8CD6E9E4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BF9E0-AEB7-204F-AB61-AC94F30B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35789-3B4D-564A-9985-A8E39EA58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3F525-CA4A-0E4B-B165-04C674EA8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DA9CA-5E3F-CD49-940F-889A27E3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6B4CB-A93B-DF43-B89E-B2FBDC87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F596E-BF2C-A640-8C5B-ABA8526D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1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8981-9A4E-5B4F-B5EF-6DD038A5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2A7D2-8BE2-484D-BEB6-389D477C6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02443-A1C8-E245-84AC-AA0793120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0E8CA-321E-6440-B3A6-830D27246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334B8F-709F-4347-A790-8CFA49964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304D4-F3A4-414D-8285-A19EEFB8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F5367-0962-904F-91BD-652030B4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5E96B-53AF-B54B-B9DD-BF3BFC0E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8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CAD8C-CB6A-D34D-93A0-42EC1DA62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110CE-F2F8-6E47-85AD-D39B8927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08599-1B8C-BC4A-BB1C-1509971A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6573A-E076-9A42-B69E-BC96E012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3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6DB285-6A65-C24D-9B78-AEB25171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04394-B7EF-B647-AD10-1BB48A15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A2B57-7E5B-4342-8818-C5F88A64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0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A830-9DBE-AB4A-A759-388A243F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9237C-17E8-4340-909A-D44414278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52712-743F-DE4A-AEA0-579DCDCF9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0A1B7-DFD0-5A48-B8C0-1125C1EA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DF0FC-157D-EF40-A2B9-946AB150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A11DE-DA73-B04A-9D77-C79E819B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960E-D680-714A-A1D8-1F7722797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5F3479-A2DA-2D43-A175-5FE64B4FA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3FA22-0CC6-4547-90ED-DCC90860B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D7986-0AC1-8B4E-910A-E6E34D40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BCDAF-6913-3046-9073-BBD044191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92B16-D137-144C-9ABE-20A7FEDA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ECAA0-7C27-7947-8325-8D057563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F4B9A-9FEF-3948-AED3-ECDA9E0F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F70E2-B208-EC40-AEF9-1ADEA542C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16F6-8D17-694A-A408-B9234D1F5FCE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97E4A-E273-114F-88BB-07B9294E7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3993B-AD85-2146-9A56-0FAD2CA76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4CB55-71CA-C84F-B7F2-4C3427A7F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5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kperformance101.com/" TargetMode="External"/><Relationship Id="rId2" Type="http://schemas.openxmlformats.org/officeDocument/2006/relationships/hyperlink" Target="mailto:drpatrickgannon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51A8C-F07E-964F-BDFD-1705F8E6F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610"/>
            <a:ext cx="9144000" cy="2387600"/>
          </a:xfrm>
        </p:spPr>
        <p:txBody>
          <a:bodyPr/>
          <a:lstStyle/>
          <a:p>
            <a:r>
              <a:rPr lang="en-US" b="1" dirty="0"/>
              <a:t>Toward A Standard Model </a:t>
            </a:r>
            <a:br>
              <a:rPr lang="en-US" b="1" dirty="0"/>
            </a:br>
            <a:r>
              <a:rPr lang="en-US" b="1" dirty="0"/>
              <a:t>of Peak Performance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1BE47-3D17-6341-AFFA-D62436654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9261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/>
              <a:t>J Patrick Gannon, PhD</a:t>
            </a:r>
          </a:p>
          <a:p>
            <a:r>
              <a:rPr lang="en-US" sz="4800" dirty="0"/>
              <a:t>San Francisco, CA</a:t>
            </a:r>
          </a:p>
          <a:p>
            <a:r>
              <a:rPr lang="en-US" sz="4800" dirty="0"/>
              <a:t>www.PeakPerformance101.com</a:t>
            </a:r>
          </a:p>
        </p:txBody>
      </p:sp>
    </p:spTree>
    <p:extLst>
      <p:ext uri="{BB962C8B-B14F-4D97-AF65-F5344CB8AC3E}">
        <p14:creationId xmlns:p14="http://schemas.microsoft.com/office/powerpoint/2010/main" val="149374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EB9C6-0793-AD4B-ABFD-4BAF44EE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		 Take A Look At The Handout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919F9-2B0E-0D4E-A963-D820339A3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903" y="187505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is the interactive part of the workshop</a:t>
            </a:r>
          </a:p>
          <a:p>
            <a:endParaRPr lang="en-US" dirty="0"/>
          </a:p>
          <a:p>
            <a:r>
              <a:rPr lang="en-US" dirty="0"/>
              <a:t>Select a person to build a PP training plan around (it could be you</a:t>
            </a:r>
          </a:p>
          <a:p>
            <a:pPr marL="0" indent="0">
              <a:buNone/>
            </a:pPr>
            <a:r>
              <a:rPr lang="en-US" dirty="0"/>
              <a:t>   or someone you work with)</a:t>
            </a:r>
          </a:p>
          <a:p>
            <a:endParaRPr lang="en-US" dirty="0"/>
          </a:p>
          <a:p>
            <a:r>
              <a:rPr lang="en-US" dirty="0"/>
              <a:t>As we go through the eight topics, fill in where the person’s strengths &amp; challenges lie, what areas need attention, what level of performance capability are they are currently at.</a:t>
            </a:r>
          </a:p>
          <a:p>
            <a:endParaRPr lang="en-US" dirty="0"/>
          </a:p>
          <a:p>
            <a:r>
              <a:rPr lang="en-US" dirty="0"/>
              <a:t>Integrate this plan into your work with musicians, dancers, actors etc.</a:t>
            </a:r>
          </a:p>
        </p:txBody>
      </p:sp>
    </p:spTree>
    <p:extLst>
      <p:ext uri="{BB962C8B-B14F-4D97-AF65-F5344CB8AC3E}">
        <p14:creationId xmlns:p14="http://schemas.microsoft.com/office/powerpoint/2010/main" val="1381442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6E16C-86CB-584C-84DC-D52B22F2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One: The Personal Self and The Performing Self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70549-3ABC-E044-802C-B51C18C7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199" y="1567121"/>
            <a:ext cx="10515600" cy="485938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Distinction</a:t>
            </a:r>
            <a:r>
              <a:rPr lang="en-US" dirty="0"/>
              <a:t> between Personal Self &amp; Performing Self</a:t>
            </a:r>
          </a:p>
          <a:p>
            <a:r>
              <a:rPr lang="en-US" b="1" dirty="0"/>
              <a:t>Passion</a:t>
            </a:r>
            <a:r>
              <a:rPr lang="en-US" dirty="0"/>
              <a:t> for the performance to drive learning</a:t>
            </a:r>
          </a:p>
          <a:p>
            <a:r>
              <a:rPr lang="en-US" b="1" dirty="0"/>
              <a:t>Commitment</a:t>
            </a:r>
            <a:r>
              <a:rPr lang="en-US" dirty="0"/>
              <a:t> to the task of skill development</a:t>
            </a:r>
          </a:p>
          <a:p>
            <a:r>
              <a:rPr lang="en-US" b="1" dirty="0"/>
              <a:t>Growth Mindset</a:t>
            </a:r>
            <a:r>
              <a:rPr lang="en-US" dirty="0"/>
              <a:t> Openness to learning</a:t>
            </a:r>
          </a:p>
          <a:p>
            <a:r>
              <a:rPr lang="en-US" b="1" dirty="0"/>
              <a:t>Healthy Motivation: </a:t>
            </a:r>
            <a:r>
              <a:rPr lang="en-US" dirty="0"/>
              <a:t>What is their “why”?</a:t>
            </a:r>
          </a:p>
          <a:p>
            <a:r>
              <a:rPr lang="en-US" b="1" dirty="0"/>
              <a:t>Eager</a:t>
            </a:r>
            <a:r>
              <a:rPr lang="en-US" dirty="0"/>
              <a:t> to be Mentored and Coached</a:t>
            </a:r>
          </a:p>
          <a:p>
            <a:r>
              <a:rPr lang="en-US" b="1" dirty="0"/>
              <a:t>Able To Set Reasonable Expectations </a:t>
            </a:r>
            <a:r>
              <a:rPr lang="en-US" dirty="0"/>
              <a:t>for self &amp; performance</a:t>
            </a:r>
          </a:p>
          <a:p>
            <a:r>
              <a:rPr lang="en-US" b="1" dirty="0"/>
              <a:t>Ownership</a:t>
            </a:r>
            <a:r>
              <a:rPr lang="en-US" dirty="0"/>
              <a:t> of personality vulnerabilities: self-sabotage, fear of failure, </a:t>
            </a:r>
          </a:p>
          <a:p>
            <a:pPr marL="0" indent="0">
              <a:buNone/>
            </a:pPr>
            <a:r>
              <a:rPr lang="en-US" dirty="0"/>
              <a:t>        low self esteem, negative thinking.</a:t>
            </a:r>
          </a:p>
          <a:p>
            <a:r>
              <a:rPr lang="en-US" b="1" dirty="0"/>
              <a:t>Freedom</a:t>
            </a:r>
            <a:r>
              <a:rPr lang="en-US" dirty="0"/>
              <a:t> from Disabling Mental Conditions (Anxiety, depression, PTSD &amp;     </a:t>
            </a:r>
          </a:p>
          <a:p>
            <a:pPr marL="0" indent="0">
              <a:buNone/>
            </a:pPr>
            <a:r>
              <a:rPr lang="en-US" dirty="0"/>
              <a:t>       ADHD)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21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-72" charset="0"/>
              </a:rPr>
              <a:t>		  </a:t>
            </a:r>
            <a:r>
              <a:rPr lang="en-US" sz="3200" b="1" dirty="0">
                <a:latin typeface="Arial" pitchFamily="-72" charset="0"/>
              </a:rPr>
              <a:t>RELATIONSHIP BETWEEN THE</a:t>
            </a:r>
            <a:br>
              <a:rPr lang="en-US" sz="3200" b="1" dirty="0">
                <a:latin typeface="Arial" pitchFamily="-72" charset="0"/>
              </a:rPr>
            </a:br>
            <a:r>
              <a:rPr lang="en-US" sz="3200" b="1" dirty="0">
                <a:latin typeface="Arial" pitchFamily="-72" charset="0"/>
              </a:rPr>
              <a:t>	  PERSONAL SELF &amp; PERFORMING SELF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117362" y="2011861"/>
            <a:ext cx="9016075" cy="4525963"/>
          </a:xfrm>
        </p:spPr>
        <p:txBody>
          <a:bodyPr/>
          <a:lstStyle/>
          <a:p>
            <a:r>
              <a:rPr lang="en-US" sz="2400" dirty="0">
                <a:latin typeface="Arial" pitchFamily="-72" charset="0"/>
              </a:rPr>
              <a:t>Relationship reveals ATTITUDES, BELIEFS &amp; MOTIVATIONS to engage in public performance</a:t>
            </a:r>
          </a:p>
          <a:p>
            <a:r>
              <a:rPr lang="en-US" sz="2400" dirty="0">
                <a:latin typeface="Arial" pitchFamily="-72" charset="0"/>
              </a:rPr>
              <a:t>Alignment or mis-alignment can be revealed by SELF-TALK, reactions to learning, practicing and performing</a:t>
            </a:r>
          </a:p>
          <a:p>
            <a:r>
              <a:rPr lang="en-US" sz="2400" dirty="0">
                <a:latin typeface="Arial" pitchFamily="-72" charset="0"/>
              </a:rPr>
              <a:t>Misalignments can get PROJECTED onto teachers, colleagues, the audience, even one’s instrument!</a:t>
            </a:r>
          </a:p>
          <a:p>
            <a:r>
              <a:rPr lang="en-US" sz="2400" dirty="0">
                <a:latin typeface="Arial" pitchFamily="-72" charset="0"/>
              </a:rPr>
              <a:t>ARE YOU STRETCHING yourself to learn, practice and perform? Or playing it safe to avoid making mistakes?</a:t>
            </a:r>
          </a:p>
          <a:p>
            <a:r>
              <a:rPr lang="en-US" sz="2400" dirty="0">
                <a:latin typeface="Arial" pitchFamily="-72" charset="0"/>
              </a:rPr>
              <a:t>DO YOU KNOW what it takes to perform at a high level-- time, effort, persistence and courage?</a:t>
            </a:r>
          </a:p>
          <a:p>
            <a:pPr marL="0" indent="0">
              <a:buNone/>
            </a:pPr>
            <a:endParaRPr lang="en-US" sz="2400" dirty="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23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FE96-A329-5941-A4D6-EC4443BC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340" y="32543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Two:	Support for Task Mastery &amp;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		   Performance Mastery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AF1A-2241-2947-9544-9FA6D7891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333" y="2181225"/>
            <a:ext cx="10678297" cy="4351338"/>
          </a:xfrm>
        </p:spPr>
        <p:txBody>
          <a:bodyPr>
            <a:normAutofit/>
          </a:bodyPr>
          <a:lstStyle/>
          <a:p>
            <a:r>
              <a:rPr lang="en-US" dirty="0"/>
              <a:t>Peak Performance functioning is never achieved in </a:t>
            </a:r>
            <a:r>
              <a:rPr lang="en-US" b="1" dirty="0"/>
              <a:t>ISOLATION</a:t>
            </a:r>
          </a:p>
          <a:p>
            <a:r>
              <a:rPr lang="en-US" dirty="0"/>
              <a:t>Performers need </a:t>
            </a:r>
            <a:r>
              <a:rPr lang="en-US" b="1" dirty="0"/>
              <a:t>DIFFERENT TYPES OF SUPPORT</a:t>
            </a:r>
            <a:r>
              <a:rPr lang="en-US" dirty="0"/>
              <a:t> from different practitioners at different stages of development</a:t>
            </a:r>
            <a:endParaRPr lang="en-US" b="1" dirty="0"/>
          </a:p>
          <a:p>
            <a:r>
              <a:rPr lang="en-US" dirty="0"/>
              <a:t>Teaching, training, coaching, mentoring, therapy, peer and family support are all essential</a:t>
            </a:r>
          </a:p>
          <a:p>
            <a:r>
              <a:rPr lang="en-US" dirty="0"/>
              <a:t>Support for both </a:t>
            </a:r>
            <a:r>
              <a:rPr lang="en-US" b="1" dirty="0"/>
              <a:t>Task Mastery </a:t>
            </a:r>
            <a:r>
              <a:rPr lang="en-US" dirty="0"/>
              <a:t>and</a:t>
            </a:r>
            <a:r>
              <a:rPr lang="en-US" b="1" dirty="0"/>
              <a:t> Performance Mastery.</a:t>
            </a:r>
          </a:p>
          <a:p>
            <a:r>
              <a:rPr lang="en-US" b="1" dirty="0"/>
              <a:t>Mental skills </a:t>
            </a:r>
            <a:r>
              <a:rPr lang="en-US" dirty="0"/>
              <a:t>become more important at higher levels of functioning. </a:t>
            </a:r>
            <a:endParaRPr lang="en-US" b="1" dirty="0"/>
          </a:p>
          <a:p>
            <a:r>
              <a:rPr lang="en-US" dirty="0"/>
              <a:t>At higher levels of performance, </a:t>
            </a:r>
            <a:r>
              <a:rPr lang="en-US" b="1" dirty="0"/>
              <a:t>MORE SUPPORT</a:t>
            </a:r>
            <a:r>
              <a:rPr lang="en-US" dirty="0"/>
              <a:t> is needed to manage increasing expectations (Example: Simone Biles at the 2022 Olympics).</a:t>
            </a:r>
          </a:p>
        </p:txBody>
      </p:sp>
    </p:spTree>
    <p:extLst>
      <p:ext uri="{BB962C8B-B14F-4D97-AF65-F5344CB8AC3E}">
        <p14:creationId xmlns:p14="http://schemas.microsoft.com/office/powerpoint/2010/main" val="363332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4337-0474-3E47-913D-A7379760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51" y="365127"/>
            <a:ext cx="10515600" cy="117947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Three:	         Deliberate Practice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5B46C-18F0-4448-B034-2786AFCFD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684" y="2001797"/>
            <a:ext cx="10515600" cy="5721177"/>
          </a:xfrm>
        </p:spPr>
        <p:txBody>
          <a:bodyPr/>
          <a:lstStyle/>
          <a:p>
            <a:r>
              <a:rPr lang="en-US" dirty="0"/>
              <a:t>Practice designed specifically to improve task performance--to push skills beyond current levels—the “heavy lifting” of new learning.</a:t>
            </a:r>
          </a:p>
          <a:p>
            <a:r>
              <a:rPr lang="en-US" dirty="0"/>
              <a:t>Repetitive training builds skills and increases self confidence.</a:t>
            </a:r>
          </a:p>
          <a:p>
            <a:r>
              <a:rPr lang="en-US" dirty="0"/>
              <a:t>Requires high concentration, determination and grit to push oneself </a:t>
            </a:r>
          </a:p>
          <a:p>
            <a:r>
              <a:rPr lang="en-US" dirty="0"/>
              <a:t>Requires continuous, objective feedback on results.</a:t>
            </a:r>
          </a:p>
          <a:p>
            <a:r>
              <a:rPr lang="en-US" dirty="0"/>
              <a:t>Practice planning is essential to get the biggest benefit.</a:t>
            </a:r>
          </a:p>
          <a:p>
            <a:r>
              <a:rPr lang="en-US" dirty="0"/>
              <a:t>It involves self-observation, self-reﬂection and experimentation.</a:t>
            </a:r>
          </a:p>
          <a:p>
            <a:r>
              <a:rPr lang="en-US" dirty="0"/>
              <a:t>Requires careful analysis </a:t>
            </a:r>
            <a:r>
              <a:rPr lang="en-US" b="1" dirty="0"/>
              <a:t>after practice sessions and performance 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dirty="0"/>
              <a:t>to identify areas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2474110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BBF7-3845-6C40-8A33-1C3A1787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Four:     Mental Preparation/Mental Skill Training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			   &amp; Mental Rehearsal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86F76-B81F-C147-BAE6-8F76D718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5182"/>
            <a:ext cx="11049000" cy="4351338"/>
          </a:xfrm>
        </p:spPr>
        <p:txBody>
          <a:bodyPr>
            <a:normAutofit/>
          </a:bodyPr>
          <a:lstStyle/>
          <a:p>
            <a:r>
              <a:rPr lang="en-US" dirty="0"/>
              <a:t>Finding the </a:t>
            </a:r>
            <a:r>
              <a:rPr lang="en-US" b="1" dirty="0"/>
              <a:t>RIGHT MINDSET</a:t>
            </a:r>
            <a:r>
              <a:rPr lang="en-US" dirty="0"/>
              <a:t> to help you or clients to perform their best</a:t>
            </a:r>
          </a:p>
          <a:p>
            <a:r>
              <a:rPr lang="en-US" dirty="0"/>
              <a:t>Need to feel </a:t>
            </a:r>
            <a:r>
              <a:rPr lang="en-US" b="1" dirty="0"/>
              <a:t>prepared</a:t>
            </a:r>
            <a:r>
              <a:rPr lang="en-US" dirty="0"/>
              <a:t> to perform on demand and under pressure</a:t>
            </a:r>
          </a:p>
          <a:p>
            <a:r>
              <a:rPr lang="en-US" b="1" dirty="0"/>
              <a:t>Mental skills: concentration &amp; imagery</a:t>
            </a:r>
            <a:r>
              <a:rPr lang="en-US" dirty="0"/>
              <a:t> to rehearse performing the task</a:t>
            </a:r>
          </a:p>
          <a:p>
            <a:r>
              <a:rPr lang="en-US" dirty="0"/>
              <a:t>Able to narrowly </a:t>
            </a:r>
            <a:r>
              <a:rPr lang="en-US" b="1" dirty="0"/>
              <a:t>focus on execution of task </a:t>
            </a:r>
            <a:r>
              <a:rPr lang="en-US" dirty="0"/>
              <a:t>in a performance setting</a:t>
            </a:r>
          </a:p>
          <a:p>
            <a:r>
              <a:rPr lang="en-US" dirty="0"/>
              <a:t>Must </a:t>
            </a:r>
            <a:r>
              <a:rPr lang="en-US" b="1" dirty="0"/>
              <a:t>cope</a:t>
            </a:r>
            <a:r>
              <a:rPr lang="en-US" dirty="0"/>
              <a:t> with adversity—loss of focus due to distraction, anxiety</a:t>
            </a:r>
          </a:p>
          <a:p>
            <a:r>
              <a:rPr lang="en-US" b="1" dirty="0"/>
              <a:t>Develop &amp; deploy </a:t>
            </a:r>
            <a:r>
              <a:rPr lang="en-US" dirty="0"/>
              <a:t>a chosen game plan or performance strategy to create a sense of ownership, structure and purpose</a:t>
            </a:r>
          </a:p>
          <a:p>
            <a:r>
              <a:rPr lang="en-US" dirty="0"/>
              <a:t>Must develop a “</a:t>
            </a:r>
            <a:r>
              <a:rPr lang="en-US" b="1" dirty="0"/>
              <a:t>performance persona</a:t>
            </a:r>
            <a:r>
              <a:rPr lang="en-US" dirty="0"/>
              <a:t>” that integrates task and performance mastery—what athletes refer to as their “</a:t>
            </a:r>
            <a:r>
              <a:rPr lang="en-US" b="1" dirty="0"/>
              <a:t>game face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639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DC7F-A1E7-A549-970D-7C2EBDDB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487" y="0"/>
            <a:ext cx="10515600" cy="1325563"/>
          </a:xfrm>
        </p:spPr>
        <p:txBody>
          <a:bodyPr/>
          <a:lstStyle/>
          <a:p>
            <a:r>
              <a:rPr lang="en-US"/>
              <a:t>			</a:t>
            </a:r>
            <a:r>
              <a:rPr lang="en-US" b="1"/>
              <a:t>Mental Rehearsal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34530-D106-C54B-9C85-75842879D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394" y="1226709"/>
            <a:ext cx="10515600" cy="4351338"/>
          </a:xfrm>
        </p:spPr>
        <p:txBody>
          <a:bodyPr>
            <a:noAutofit/>
          </a:bodyPr>
          <a:lstStyle/>
          <a:p>
            <a:r>
              <a:rPr lang="en-US" b="1"/>
              <a:t>Identify</a:t>
            </a:r>
            <a:r>
              <a:rPr lang="en-US"/>
              <a:t> cues tied to optimal execution of task behavior</a:t>
            </a:r>
          </a:p>
          <a:p>
            <a:endParaRPr lang="en-US"/>
          </a:p>
          <a:p>
            <a:r>
              <a:rPr lang="en-US" b="1"/>
              <a:t>Deploy </a:t>
            </a:r>
            <a:r>
              <a:rPr lang="en-US"/>
              <a:t>mental imagery to visualize desired movements</a:t>
            </a:r>
          </a:p>
          <a:p>
            <a:endParaRPr lang="en-US"/>
          </a:p>
          <a:p>
            <a:r>
              <a:rPr lang="en-US" b="1"/>
              <a:t>Immerse</a:t>
            </a:r>
            <a:r>
              <a:rPr lang="en-US"/>
              <a:t> oneself in task relevant cues</a:t>
            </a:r>
          </a:p>
          <a:p>
            <a:endParaRPr lang="en-US"/>
          </a:p>
          <a:p>
            <a:r>
              <a:rPr lang="en-US" b="1"/>
              <a:t>Experience</a:t>
            </a:r>
            <a:r>
              <a:rPr lang="en-US"/>
              <a:t> how it feels to be making those movements</a:t>
            </a:r>
          </a:p>
          <a:p>
            <a:endParaRPr lang="en-US"/>
          </a:p>
          <a:p>
            <a:r>
              <a:rPr lang="en-US" b="1"/>
              <a:t>Hold</a:t>
            </a:r>
            <a:r>
              <a:rPr lang="en-US"/>
              <a:t> an “internal” perspective when imagining movements</a:t>
            </a:r>
          </a:p>
          <a:p>
            <a:endParaRPr lang="en-US"/>
          </a:p>
          <a:p>
            <a:r>
              <a:rPr lang="en-US" b="1"/>
              <a:t>Rehearse</a:t>
            </a:r>
            <a:r>
              <a:rPr lang="en-US"/>
              <a:t> that mental imagery repeatedly until “automatic”</a:t>
            </a:r>
          </a:p>
        </p:txBody>
      </p:sp>
    </p:spTree>
    <p:extLst>
      <p:ext uri="{BB962C8B-B14F-4D97-AF65-F5344CB8AC3E}">
        <p14:creationId xmlns:p14="http://schemas.microsoft.com/office/powerpoint/2010/main" val="3522744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758-3DA2-6A43-86D7-FF0E8DAD2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</a:t>
            </a:r>
            <a:r>
              <a:rPr lang="en-US" b="1" dirty="0"/>
              <a:t>10 Points on Concentration/Focus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378A7-BC90-8648-8137-7297585AA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33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-72" charset="0"/>
              <a:buAutoNum type="arabicPeriod"/>
            </a:pPr>
            <a:r>
              <a:rPr lang="en-US" dirty="0"/>
              <a:t>Concentration is a </a:t>
            </a:r>
            <a:r>
              <a:rPr lang="en-US" b="1" dirty="0"/>
              <a:t>SKILL</a:t>
            </a:r>
          </a:p>
          <a:p>
            <a:pPr marL="457200" indent="-457200">
              <a:buFont typeface="Arial" pitchFamily="-72" charset="0"/>
              <a:buAutoNum type="arabicPeriod"/>
            </a:pPr>
            <a:r>
              <a:rPr lang="en-US" b="1" dirty="0"/>
              <a:t>SELECTIVE ATTENTION</a:t>
            </a:r>
            <a:r>
              <a:rPr lang="en-US" dirty="0"/>
              <a:t> enables the skill</a:t>
            </a:r>
          </a:p>
          <a:p>
            <a:pPr marL="457200" indent="-457200">
              <a:buFont typeface="Arial" pitchFamily="-72" charset="0"/>
              <a:buAutoNum type="arabicPeriod"/>
            </a:pPr>
            <a:r>
              <a:rPr lang="en-US" dirty="0"/>
              <a:t>Attention is </a:t>
            </a:r>
            <a:r>
              <a:rPr lang="en-US" b="1" dirty="0"/>
              <a:t>SPECIFIC</a:t>
            </a:r>
            <a:r>
              <a:rPr lang="en-US" dirty="0"/>
              <a:t>, awareness is </a:t>
            </a:r>
            <a:r>
              <a:rPr lang="en-US" b="1" dirty="0"/>
              <a:t>BROADER</a:t>
            </a:r>
          </a:p>
          <a:p>
            <a:pPr marL="457200" indent="-457200">
              <a:buAutoNum type="arabicPeriod"/>
            </a:pPr>
            <a:r>
              <a:rPr lang="en-US" dirty="0"/>
              <a:t>You must be </a:t>
            </a:r>
            <a:r>
              <a:rPr lang="en-US" b="1" dirty="0"/>
              <a:t>ENGAGED IN THE MOMENT </a:t>
            </a:r>
            <a:r>
              <a:rPr lang="en-US" dirty="0"/>
              <a:t>in the task</a:t>
            </a:r>
          </a:p>
          <a:p>
            <a:pPr marL="457200" indent="-457200">
              <a:buAutoNum type="arabicPeriod"/>
            </a:pPr>
            <a:r>
              <a:rPr lang="en-US" dirty="0"/>
              <a:t>Concentration must be </a:t>
            </a:r>
            <a:r>
              <a:rPr lang="en-US" b="1" dirty="0"/>
              <a:t>FLEXIBLE</a:t>
            </a:r>
            <a:r>
              <a:rPr lang="en-US" dirty="0"/>
              <a:t>: narrow but expandable </a:t>
            </a:r>
          </a:p>
          <a:p>
            <a:pPr marL="457200" indent="-457200">
              <a:buAutoNum type="arabicPeriod"/>
            </a:pPr>
            <a:r>
              <a:rPr lang="en-US" dirty="0"/>
              <a:t>The enemy of concentration is </a:t>
            </a:r>
            <a:r>
              <a:rPr lang="en-US" b="1" dirty="0"/>
              <a:t>DISTRACTION</a:t>
            </a:r>
          </a:p>
          <a:p>
            <a:pPr marL="457200" indent="-457200">
              <a:buFont typeface="Arial" pitchFamily="-72" charset="0"/>
              <a:buAutoNum type="arabicPeriod"/>
            </a:pPr>
            <a:r>
              <a:rPr lang="en-US" dirty="0"/>
              <a:t>Brain has a “</a:t>
            </a:r>
            <a:r>
              <a:rPr lang="en-US" b="1" dirty="0"/>
              <a:t>novelty bias</a:t>
            </a:r>
            <a:r>
              <a:rPr lang="en-US" dirty="0"/>
              <a:t>” that ENABLES distraction</a:t>
            </a:r>
          </a:p>
          <a:p>
            <a:pPr marL="0" indent="0">
              <a:buNone/>
            </a:pPr>
            <a:r>
              <a:rPr lang="en-US" dirty="0"/>
              <a:t>9.   DISTRACTION must be </a:t>
            </a:r>
            <a:r>
              <a:rPr lang="en-US" b="1" dirty="0"/>
              <a:t>NOTICED</a:t>
            </a:r>
            <a:r>
              <a:rPr lang="en-US" dirty="0"/>
              <a:t> but not </a:t>
            </a:r>
            <a:r>
              <a:rPr lang="en-US" b="1" dirty="0"/>
              <a:t>REACTED TO</a:t>
            </a:r>
          </a:p>
          <a:p>
            <a:pPr marL="457200" indent="-457200">
              <a:buAutoNum type="arabicPeriod" startAt="10"/>
            </a:pPr>
            <a:r>
              <a:rPr lang="en-US" dirty="0"/>
              <a:t>Distraction is reduced by </a:t>
            </a:r>
            <a:r>
              <a:rPr lang="en-US" b="1" dirty="0"/>
              <a:t>REDIRECTING ATTENTION </a:t>
            </a:r>
            <a:r>
              <a:rPr lang="en-US" dirty="0"/>
              <a:t>back to goal and “</a:t>
            </a:r>
            <a:r>
              <a:rPr lang="en-US" b="1" dirty="0"/>
              <a:t>LOCKING IN</a:t>
            </a:r>
            <a:r>
              <a:rPr lang="en-US" dirty="0"/>
              <a:t>” or re-engaging with the task.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981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2590800" y="199081"/>
            <a:ext cx="8814943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Five:      Self-Regulation &amp;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          Anxiety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579" y="2053053"/>
            <a:ext cx="8229600" cy="4525963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ea typeface="+mn-ea"/>
                <a:cs typeface="Arial" pitchFamily="34" charset="0"/>
              </a:rPr>
              <a:t>Poor anxiety management is the #2 most cited problem for performing artists.</a:t>
            </a:r>
          </a:p>
          <a:p>
            <a:pPr>
              <a:defRPr/>
            </a:pPr>
            <a:r>
              <a:rPr lang="en-US" dirty="0">
                <a:cs typeface="Arial" pitchFamily="34" charset="0"/>
              </a:rPr>
              <a:t>Threat triggers anxiety</a:t>
            </a:r>
            <a:r>
              <a:rPr lang="en-US" dirty="0">
                <a:ea typeface="+mn-ea"/>
                <a:cs typeface="Arial" pitchFamily="34" charset="0"/>
              </a:rPr>
              <a:t>, anxiety signals fear, and fear is the memory of danger</a:t>
            </a:r>
          </a:p>
          <a:p>
            <a:pPr>
              <a:defRPr/>
            </a:pPr>
            <a:r>
              <a:rPr lang="en-US" dirty="0">
                <a:ea typeface="+mn-ea"/>
                <a:cs typeface="Arial" pitchFamily="34" charset="0"/>
              </a:rPr>
              <a:t>Anxiety can also signal deeper feelings, conflicts and insecurities</a:t>
            </a:r>
          </a:p>
          <a:p>
            <a:pPr>
              <a:defRPr/>
            </a:pPr>
            <a:r>
              <a:rPr lang="en-US" dirty="0">
                <a:ea typeface="+mn-ea"/>
                <a:cs typeface="Arial" pitchFamily="34" charset="0"/>
              </a:rPr>
              <a:t>Anxiety is “sticky”-</a:t>
            </a:r>
            <a:r>
              <a:rPr lang="mr-IN" dirty="0">
                <a:ea typeface="+mn-ea"/>
                <a:cs typeface="Arial" pitchFamily="34" charset="0"/>
              </a:rPr>
              <a:t>–</a:t>
            </a:r>
            <a:r>
              <a:rPr lang="en-US" dirty="0">
                <a:ea typeface="+mn-ea"/>
                <a:cs typeface="Arial" pitchFamily="34" charset="0"/>
              </a:rPr>
              <a:t>can attach itself to any real, perceived or unconscious threat</a:t>
            </a:r>
          </a:p>
          <a:p>
            <a:pPr>
              <a:defRPr/>
            </a:pPr>
            <a:r>
              <a:rPr lang="en-US" dirty="0">
                <a:ea typeface="+mn-ea"/>
                <a:cs typeface="Arial" pitchFamily="34" charset="0"/>
              </a:rPr>
              <a:t>It has both a “long tail” (emotional precursors) &amp; a “long snout” (anticipatory fears projected into the future)</a:t>
            </a:r>
          </a:p>
          <a:p>
            <a:pPr>
              <a:defRPr/>
            </a:pPr>
            <a:endParaRPr lang="en-US" dirty="0"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26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7464"/>
            <a:ext cx="7361238" cy="960437"/>
          </a:xfrm>
        </p:spPr>
        <p:txBody>
          <a:bodyPr/>
          <a:lstStyle/>
          <a:p>
            <a:r>
              <a:rPr lang="en-US" dirty="0">
                <a:latin typeface="Arial" pitchFamily="-72" charset="0"/>
              </a:rPr>
              <a:t>       Sources of Anxiety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60337" y="17464"/>
            <a:ext cx="12420600" cy="6078537"/>
          </a:xfrm>
        </p:spPr>
        <p:txBody>
          <a:bodyPr/>
          <a:lstStyle/>
          <a:p>
            <a:pPr marL="0" indent="0" defTabSz="822325">
              <a:spcBef>
                <a:spcPct val="0"/>
              </a:spcBef>
              <a:buNone/>
            </a:pPr>
            <a:r>
              <a:rPr lang="en-US" dirty="0">
                <a:latin typeface="Arial" pitchFamily="-72" charset="0"/>
              </a:rPr>
              <a:t>                                                                                                     </a:t>
            </a:r>
          </a:p>
        </p:txBody>
      </p:sp>
      <p:sp>
        <p:nvSpPr>
          <p:cNvPr id="93189" name="AutoShape 5"/>
          <p:cNvSpPr>
            <a:spLocks/>
          </p:cNvSpPr>
          <p:nvPr/>
        </p:nvSpPr>
        <p:spPr bwMode="auto">
          <a:xfrm>
            <a:off x="6049963" y="1096963"/>
            <a:ext cx="68262" cy="68262"/>
          </a:xfrm>
          <a:prstGeom prst="triangle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20"/>
          </a:p>
        </p:txBody>
      </p:sp>
      <p:sp>
        <p:nvSpPr>
          <p:cNvPr id="93192" name="Text Box 8"/>
          <p:cNvSpPr txBox="1">
            <a:spLocks/>
          </p:cNvSpPr>
          <p:nvPr/>
        </p:nvSpPr>
        <p:spPr bwMode="auto">
          <a:xfrm>
            <a:off x="2552700" y="5300663"/>
            <a:ext cx="6789738" cy="3416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altLang="en-US" sz="1620"/>
          </a:p>
        </p:txBody>
      </p:sp>
      <p:sp>
        <p:nvSpPr>
          <p:cNvPr id="93193" name="AutoShape 9"/>
          <p:cNvSpPr>
            <a:spLocks/>
          </p:cNvSpPr>
          <p:nvPr/>
        </p:nvSpPr>
        <p:spPr bwMode="auto">
          <a:xfrm>
            <a:off x="4335463" y="960439"/>
            <a:ext cx="3429000" cy="1576387"/>
          </a:xfrm>
          <a:prstGeom prst="triangle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altLang="en-US" sz="1620"/>
          </a:p>
        </p:txBody>
      </p:sp>
      <p:sp>
        <p:nvSpPr>
          <p:cNvPr id="93194" name="AutoShape 10"/>
          <p:cNvSpPr>
            <a:spLocks/>
          </p:cNvSpPr>
          <p:nvPr/>
        </p:nvSpPr>
        <p:spPr bwMode="auto">
          <a:xfrm>
            <a:off x="3306764" y="2193926"/>
            <a:ext cx="5418137" cy="2195513"/>
          </a:xfrm>
          <a:prstGeom prst="triangle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altLang="en-US" sz="1620"/>
          </a:p>
        </p:txBody>
      </p:sp>
      <p:sp>
        <p:nvSpPr>
          <p:cNvPr id="37895" name="AutoShape 11"/>
          <p:cNvSpPr>
            <a:spLocks/>
          </p:cNvSpPr>
          <p:nvPr/>
        </p:nvSpPr>
        <p:spPr bwMode="auto">
          <a:xfrm>
            <a:off x="2073275" y="3840164"/>
            <a:ext cx="8091488" cy="2103437"/>
          </a:xfrm>
          <a:prstGeom prst="triangle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800">
                <a:solidFill>
                  <a:schemeClr val="tx2"/>
                </a:solidFill>
                <a:latin typeface="Calibri" pitchFamily="-72" charset="0"/>
              </a:rPr>
              <a:t>        Genetic/Biological/</a:t>
            </a:r>
          </a:p>
          <a:p>
            <a:r>
              <a:rPr lang="en-US" sz="2800">
                <a:solidFill>
                  <a:schemeClr val="tx2"/>
                </a:solidFill>
                <a:latin typeface="Calibri" pitchFamily="-72" charset="0"/>
              </a:rPr>
              <a:t>Psychological/Vulnerabilities</a:t>
            </a:r>
            <a:endParaRPr lang="en-US" sz="2800">
              <a:latin typeface="Calibri" pitchFamily="-72" charset="0"/>
            </a:endParaRPr>
          </a:p>
        </p:txBody>
      </p:sp>
      <p:sp>
        <p:nvSpPr>
          <p:cNvPr id="93198" name="Text Box 14"/>
          <p:cNvSpPr txBox="1">
            <a:spLocks/>
          </p:cNvSpPr>
          <p:nvPr/>
        </p:nvSpPr>
        <p:spPr bwMode="auto">
          <a:xfrm>
            <a:off x="5181600" y="2811463"/>
            <a:ext cx="4160838" cy="163429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>
                <a:solidFill>
                  <a:schemeClr val="tx2"/>
                </a:solidFill>
              </a:rPr>
              <a:t>    Anxiety</a:t>
            </a:r>
          </a:p>
          <a:p>
            <a:pPr>
              <a:defRPr/>
            </a:pPr>
            <a:r>
              <a:rPr lang="en-US" altLang="en-US" sz="2800">
                <a:solidFill>
                  <a:schemeClr val="tx2"/>
                </a:solidFill>
              </a:rPr>
              <a:t>Conditioning</a:t>
            </a:r>
          </a:p>
          <a:p>
            <a:pPr>
              <a:defRPr/>
            </a:pPr>
            <a:r>
              <a:rPr lang="en-US" altLang="en-US" sz="2800">
                <a:solidFill>
                  <a:schemeClr val="tx2"/>
                </a:solidFill>
              </a:rPr>
              <a:t> Experiences</a:t>
            </a:r>
          </a:p>
          <a:p>
            <a:pPr>
              <a:defRPr/>
            </a:pPr>
            <a:endParaRPr lang="en-US" altLang="en-US" sz="1620"/>
          </a:p>
        </p:txBody>
      </p:sp>
      <p:sp>
        <p:nvSpPr>
          <p:cNvPr id="93200" name="Text Box 16"/>
          <p:cNvSpPr txBox="1">
            <a:spLocks/>
          </p:cNvSpPr>
          <p:nvPr/>
        </p:nvSpPr>
        <p:spPr bwMode="auto">
          <a:xfrm>
            <a:off x="5181600" y="1182688"/>
            <a:ext cx="2438400" cy="144962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altLang="en-US" sz="1620"/>
          </a:p>
          <a:p>
            <a:pPr>
              <a:defRPr/>
            </a:pPr>
            <a:r>
              <a:rPr lang="en-US" altLang="en-US" sz="2160" b="1">
                <a:solidFill>
                  <a:schemeClr val="tx2"/>
                </a:solidFill>
              </a:rPr>
              <a:t>   </a:t>
            </a:r>
            <a:r>
              <a:rPr lang="en-US" altLang="en-US" sz="2400">
                <a:solidFill>
                  <a:schemeClr val="tx2"/>
                </a:solidFill>
              </a:rPr>
              <a:t>Situational</a:t>
            </a:r>
          </a:p>
          <a:p>
            <a:pPr>
              <a:defRPr/>
            </a:pPr>
            <a:r>
              <a:rPr lang="en-US" altLang="en-US" sz="2400">
                <a:solidFill>
                  <a:schemeClr val="tx2"/>
                </a:solidFill>
              </a:rPr>
              <a:t> Performance</a:t>
            </a:r>
          </a:p>
          <a:p>
            <a:pPr>
              <a:defRPr/>
            </a:pPr>
            <a:r>
              <a:rPr lang="en-US" altLang="en-US" sz="2400">
                <a:solidFill>
                  <a:schemeClr val="tx2"/>
                </a:solidFill>
              </a:rPr>
              <a:t>      Factors</a:t>
            </a:r>
          </a:p>
        </p:txBody>
      </p:sp>
    </p:spTree>
    <p:extLst>
      <p:ext uri="{BB962C8B-B14F-4D97-AF65-F5344CB8AC3E}">
        <p14:creationId xmlns:p14="http://schemas.microsoft.com/office/powerpoint/2010/main" val="41854896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16E09-784D-D448-97E7-E80E37102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			 </a:t>
            </a:r>
            <a:r>
              <a:rPr lang="en-US" b="1" dirty="0"/>
              <a:t>Copyright 2022</a:t>
            </a:r>
            <a:br>
              <a:rPr lang="en-US" b="1" dirty="0"/>
            </a:br>
            <a:r>
              <a:rPr lang="en-US" b="1" dirty="0"/>
              <a:t>				J. Patrick Gannon</a:t>
            </a:r>
            <a:br>
              <a:rPr lang="en-US" b="1" dirty="0"/>
            </a:br>
            <a:r>
              <a:rPr lang="en-US" b="1" dirty="0"/>
              <a:t>			      All Rights Reserved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CD22-EEBA-7E4D-9641-A2DF48407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5066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latin typeface="+mj-lt"/>
              </a:rPr>
              <a:t>To access the PowerPoint deck, go to my website </a:t>
            </a:r>
            <a:r>
              <a:rPr lang="en-US" sz="4000" b="1" dirty="0"/>
              <a:t>PeakPerformance101.com</a:t>
            </a:r>
            <a:r>
              <a:rPr lang="en-US" sz="4000" b="1" dirty="0">
                <a:latin typeface="+mj-lt"/>
              </a:rPr>
              <a:t> and click on the Read More link under the PAMA announcement.</a:t>
            </a:r>
          </a:p>
          <a:p>
            <a:endParaRPr lang="en-US" sz="4000" b="1" dirty="0">
              <a:latin typeface="+mj-lt"/>
            </a:endParaRPr>
          </a:p>
          <a:p>
            <a:r>
              <a:rPr lang="en-US" sz="4000" b="1" dirty="0">
                <a:latin typeface="+mj-lt"/>
              </a:rPr>
              <a:t>You may use this PowerPoint in your teaching and work with performers only.</a:t>
            </a:r>
          </a:p>
          <a:p>
            <a:endParaRPr lang="en-US" sz="4000" b="1" dirty="0">
              <a:latin typeface="+mj-lt"/>
            </a:endParaRPr>
          </a:p>
          <a:p>
            <a:r>
              <a:rPr lang="en-US" sz="4000" b="1" dirty="0">
                <a:latin typeface="+mj-lt"/>
              </a:rPr>
              <a:t>Please do not forward it to others.</a:t>
            </a:r>
          </a:p>
        </p:txBody>
      </p:sp>
    </p:spTree>
    <p:extLst>
      <p:ext uri="{BB962C8B-B14F-4D97-AF65-F5344CB8AC3E}">
        <p14:creationId xmlns:p14="http://schemas.microsoft.com/office/powerpoint/2010/main" val="3479480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56DC-5083-1849-B4D2-4784D176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276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b="1" dirty="0"/>
              <a:t>Techniques for Anxiety Mana</a:t>
            </a:r>
            <a:r>
              <a:rPr lang="en-US" dirty="0"/>
              <a:t>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6DDF2-1A8D-8845-AF00-F43FA02C5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276" y="1371600"/>
            <a:ext cx="10515600" cy="5323113"/>
          </a:xfrm>
        </p:spPr>
        <p:txBody>
          <a:bodyPr>
            <a:normAutofit fontScale="92500" lnSpcReduction="20000"/>
          </a:bodyPr>
          <a:lstStyle/>
          <a:p>
            <a:pPr marL="457200" lvl="4" indent="0">
              <a:buNone/>
            </a:pPr>
            <a:r>
              <a:rPr lang="en-US" altLang="en-US" sz="3500" b="1" dirty="0">
                <a:solidFill>
                  <a:schemeClr val="tx2"/>
                </a:solidFill>
                <a:latin typeface="+mj-lt"/>
              </a:rPr>
              <a:t>		</a:t>
            </a:r>
          </a:p>
          <a:p>
            <a:pPr marL="457200" lvl="4" indent="0">
              <a:buNone/>
            </a:pPr>
            <a:r>
              <a:rPr lang="en-US" altLang="en-US" sz="5200" b="1" dirty="0"/>
              <a:t>Centering Technique </a:t>
            </a:r>
            <a:r>
              <a:rPr lang="en-US" altLang="en-US" sz="2200" b="1" dirty="0">
                <a:latin typeface="+mj-lt"/>
              </a:rPr>
              <a:t>(Greene, 2021) </a:t>
            </a:r>
          </a:p>
          <a:p>
            <a:pPr marL="2240280" lvl="7" indent="-411480">
              <a:buFont typeface="Arial" panose="020B0604020202020204" pitchFamily="34" charset="0"/>
              <a:buAutoNum type="arabicPeriod"/>
            </a:pPr>
            <a:endParaRPr lang="en-US" altLang="en-US" sz="2000" dirty="0">
              <a:latin typeface="+mj-lt"/>
            </a:endParaRPr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r>
              <a:rPr lang="en-US" altLang="en-US" sz="2600" dirty="0"/>
              <a:t>DIAPHRAGMATIC BREATHING combined with “in the moment” self-awareness or “</a:t>
            </a:r>
            <a:r>
              <a:rPr lang="en-US" altLang="en-US" sz="2600" dirty="0">
                <a:latin typeface="+mj-lt"/>
              </a:rPr>
              <a:t>mindfulness</a:t>
            </a:r>
            <a:r>
              <a:rPr lang="en-US" altLang="en-US" sz="2600" dirty="0"/>
              <a:t>”.</a:t>
            </a:r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endParaRPr lang="en-US" altLang="en-US" sz="2600" dirty="0"/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r>
              <a:rPr lang="en-US" altLang="en-US" sz="2600" dirty="0"/>
              <a:t>FOCUS on external point below eye level or internal image (eyes closed) that evokes calm mental state</a:t>
            </a:r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endParaRPr lang="en-US" altLang="en-US" sz="2600" dirty="0"/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r>
              <a:rPr lang="en-US" altLang="en-US" sz="2600" dirty="0"/>
              <a:t>USE KEY WORDS that cue a relaxed state or behavior.</a:t>
            </a:r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endParaRPr lang="en-US" altLang="en-US" sz="2600" dirty="0"/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r>
              <a:rPr lang="en-US" altLang="en-US" sz="2600" dirty="0"/>
              <a:t>FIND YOUR CENTER--2 inches below your navel--and hold that center of gravity for several breathes.</a:t>
            </a:r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endParaRPr lang="en-US" altLang="en-US" sz="2600" dirty="0"/>
          </a:p>
          <a:p>
            <a:pPr marL="2697480" lvl="8" indent="-411480">
              <a:buFont typeface="Arial" panose="020B0604020202020204" pitchFamily="34" charset="0"/>
              <a:buAutoNum type="arabicPeriod"/>
            </a:pPr>
            <a:r>
              <a:rPr lang="en-US" altLang="en-US" sz="2600" dirty="0"/>
              <a:t>VISUALIZE YOUR INTENTION--how you want to feel while performing--imagine yourself performing that way</a:t>
            </a:r>
          </a:p>
          <a:p>
            <a:pPr marL="2286000" lvl="8" indent="0">
              <a:buNone/>
            </a:pPr>
            <a:endParaRPr lang="en-US" alt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17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BE0D-BF50-1C43-ACCA-9F025D88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65125"/>
            <a:ext cx="10515600" cy="1325563"/>
          </a:xfrm>
        </p:spPr>
        <p:txBody>
          <a:bodyPr/>
          <a:lstStyle/>
          <a:p>
            <a:r>
              <a:rPr lang="en-US" b="1" dirty="0"/>
              <a:t>Techniques for Anxiety Mana</a:t>
            </a:r>
            <a:r>
              <a:rPr lang="en-US" dirty="0"/>
              <a:t>gement, </a:t>
            </a:r>
            <a:r>
              <a:rPr lang="en-US" dirty="0" err="1"/>
              <a:t>con’t</a:t>
            </a:r>
            <a:r>
              <a:rPr lang="en-US" dirty="0"/>
              <a:t>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1130D-E902-964D-90DA-ACFFB3578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005239"/>
            <a:ext cx="11391900" cy="4852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Cardio Exercise</a:t>
            </a:r>
          </a:p>
          <a:p>
            <a:endParaRPr lang="en-US" sz="3200" dirty="0"/>
          </a:p>
          <a:p>
            <a:pPr lvl="1"/>
            <a:r>
              <a:rPr lang="en-US" sz="3200" dirty="0"/>
              <a:t>Regular cardio exercise is the best natural treatment for anxiety</a:t>
            </a:r>
          </a:p>
          <a:p>
            <a:pPr lvl="1"/>
            <a:r>
              <a:rPr lang="en-US" sz="3200" dirty="0"/>
              <a:t>Immediate relief from most transient anxiety states</a:t>
            </a:r>
          </a:p>
          <a:p>
            <a:pPr lvl="1"/>
            <a:r>
              <a:rPr lang="en-US" sz="3200" dirty="0"/>
              <a:t>Heart rate must be 130  or higher</a:t>
            </a:r>
          </a:p>
          <a:p>
            <a:pPr lvl="1"/>
            <a:r>
              <a:rPr lang="en-US" sz="3200" dirty="0"/>
              <a:t>Reduces trait anxiety and somatic symptoms of anxiety </a:t>
            </a:r>
          </a:p>
          <a:p>
            <a:pPr lvl="1"/>
            <a:r>
              <a:rPr lang="en-US" sz="3200" dirty="0"/>
              <a:t>Use in concert with imagery of peak performance functioning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0514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BE0D-BF50-1C43-ACCA-9F025D88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65125"/>
            <a:ext cx="10515600" cy="1325563"/>
          </a:xfrm>
        </p:spPr>
        <p:txBody>
          <a:bodyPr/>
          <a:lstStyle/>
          <a:p>
            <a:r>
              <a:rPr lang="en-US" b="1" dirty="0"/>
              <a:t>Techniques for Anxiety Management, </a:t>
            </a:r>
            <a:r>
              <a:rPr lang="en-US" b="1" dirty="0" err="1"/>
              <a:t>con’t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1130D-E902-964D-90DA-ACFFB3578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005239"/>
            <a:ext cx="11391900" cy="4852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800" b="1" dirty="0"/>
              <a:t>EMDR </a:t>
            </a:r>
            <a:r>
              <a:rPr lang="en-US" altLang="en-US" sz="3200" b="1" dirty="0"/>
              <a:t>(Eye Movement Desensitization &amp; Reprocessing)</a:t>
            </a:r>
          </a:p>
          <a:p>
            <a:pPr lvl="1"/>
            <a:r>
              <a:rPr lang="en-US" altLang="en-US" sz="3200" dirty="0"/>
              <a:t>Empirically validated treatment for trauma and anxiety, now used in MPA treatment</a:t>
            </a:r>
          </a:p>
          <a:p>
            <a:pPr lvl="1"/>
            <a:r>
              <a:rPr lang="en-US" altLang="en-US" sz="3200" dirty="0"/>
              <a:t>Combines imagery with bi-lateral brain stimulation to process anxiety and create memory reconsolidation</a:t>
            </a:r>
          </a:p>
          <a:p>
            <a:pPr lvl="1"/>
            <a:r>
              <a:rPr lang="en-US" altLang="en-US" sz="3200" dirty="0"/>
              <a:t>Accesses implicit memory system to release anxiety tied to negative life experiences and past performance problems</a:t>
            </a:r>
          </a:p>
          <a:p>
            <a:pPr lvl="1"/>
            <a:r>
              <a:rPr lang="en-US" altLang="en-US" sz="3200" dirty="0"/>
              <a:t>Must be administered by mental health professional who has specialized training. </a:t>
            </a:r>
          </a:p>
          <a:p>
            <a:endParaRPr lang="en-US" altLang="en-US" sz="32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6445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6915" y="365533"/>
            <a:ext cx="10384972" cy="92442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770" dirty="0">
                <a:cs typeface="Arial" pitchFamily="34" charset="0"/>
              </a:rPr>
              <a:t>   </a:t>
            </a:r>
            <a:r>
              <a:rPr lang="en-US" sz="4800" b="1" dirty="0"/>
              <a:t>Techniques for Anxiety Management, </a:t>
            </a:r>
            <a:r>
              <a:rPr lang="en-US" sz="4800" b="1" dirty="0" err="1"/>
              <a:t>con’t</a:t>
            </a:r>
            <a:r>
              <a:rPr lang="en-US" sz="4800" b="1" dirty="0"/>
              <a:t>.</a:t>
            </a:r>
            <a:endParaRPr lang="en-US" altLang="en-US" sz="4770" b="1" dirty="0">
              <a:cs typeface="Arial" pitchFamily="34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6915" y="1729562"/>
            <a:ext cx="9258299" cy="463990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6900" b="1" dirty="0"/>
              <a:t>Meditation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Arial" pitchFamily="-72" charset="0"/>
            </a:endParaRPr>
          </a:p>
          <a:p>
            <a:pPr lvl="1"/>
            <a:r>
              <a:rPr lang="en-US" sz="3500" dirty="0">
                <a:latin typeface="Arial" pitchFamily="-72" charset="0"/>
              </a:rPr>
              <a:t>Mindfulness Meditation (breathing) or Transcendental Meditation (mantra) or Head Space app (guided meditation)</a:t>
            </a:r>
          </a:p>
          <a:p>
            <a:pPr>
              <a:lnSpc>
                <a:spcPct val="90000"/>
              </a:lnSpc>
            </a:pPr>
            <a:endParaRPr lang="en-US" sz="3500" dirty="0">
              <a:latin typeface="Arial" pitchFamily="-72" charset="0"/>
            </a:endParaRPr>
          </a:p>
          <a:p>
            <a:pPr lvl="1"/>
            <a:r>
              <a:rPr lang="en-US" sz="3500" dirty="0">
                <a:latin typeface="Arial" pitchFamily="-72" charset="0"/>
              </a:rPr>
              <a:t>Daily Practice of 20 minutes for eight weeks shows NEUROPLASTIC brain change.</a:t>
            </a:r>
          </a:p>
          <a:p>
            <a:pPr>
              <a:lnSpc>
                <a:spcPct val="90000"/>
              </a:lnSpc>
            </a:pPr>
            <a:endParaRPr lang="en-US" sz="3500" dirty="0">
              <a:latin typeface="Arial" pitchFamily="-72" charset="0"/>
            </a:endParaRPr>
          </a:p>
          <a:p>
            <a:pPr lvl="1"/>
            <a:r>
              <a:rPr lang="en-US" sz="3500" dirty="0">
                <a:latin typeface="Arial" pitchFamily="-72" charset="0"/>
              </a:rPr>
              <a:t>Improves Attention/Focus and Reduces Distractibility by teaching how to “let go”</a:t>
            </a:r>
          </a:p>
          <a:p>
            <a:pPr>
              <a:lnSpc>
                <a:spcPct val="90000"/>
              </a:lnSpc>
            </a:pPr>
            <a:endParaRPr lang="en-US" sz="3500" dirty="0">
              <a:latin typeface="Arial" pitchFamily="-72" charset="0"/>
            </a:endParaRPr>
          </a:p>
          <a:p>
            <a:pPr lvl="1"/>
            <a:r>
              <a:rPr lang="en-US" sz="3500" dirty="0">
                <a:latin typeface="Arial" pitchFamily="-72" charset="0"/>
              </a:rPr>
              <a:t>MEDITATION &amp; CARDIO EXERCISE are the most effective ways to reduce Trait Anxiety</a:t>
            </a:r>
          </a:p>
          <a:p>
            <a:pPr>
              <a:lnSpc>
                <a:spcPct val="90000"/>
              </a:lnSpc>
            </a:pPr>
            <a:endParaRPr lang="en-US" dirty="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11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6915" y="365533"/>
            <a:ext cx="10384972" cy="92442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770" dirty="0">
                <a:cs typeface="Arial" pitchFamily="34" charset="0"/>
              </a:rPr>
              <a:t>   </a:t>
            </a:r>
            <a:r>
              <a:rPr lang="en-US" sz="4800" b="1" dirty="0"/>
              <a:t>Techniques for Anxiety Mana</a:t>
            </a:r>
            <a:r>
              <a:rPr lang="en-US" sz="4800" dirty="0"/>
              <a:t>gement, </a:t>
            </a:r>
            <a:r>
              <a:rPr lang="en-US" sz="4800" dirty="0" err="1"/>
              <a:t>con’t</a:t>
            </a:r>
            <a:r>
              <a:rPr lang="en-US" sz="4800" dirty="0"/>
              <a:t>.</a:t>
            </a:r>
            <a:endParaRPr lang="en-US" altLang="en-US" sz="4770" dirty="0">
              <a:cs typeface="Arial" pitchFamily="34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6915" y="1729562"/>
            <a:ext cx="9258299" cy="463990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9200" b="1" dirty="0"/>
              <a:t>Medication (Inderal, propranolol)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9200" b="1" dirty="0">
                <a:solidFill>
                  <a:schemeClr val="tx2"/>
                </a:solidFill>
                <a:sym typeface="Gill Sans" charset="0"/>
              </a:rPr>
              <a:t>	</a:t>
            </a:r>
            <a:r>
              <a:rPr lang="en-US" altLang="en-US" sz="9600" dirty="0">
                <a:solidFill>
                  <a:schemeClr val="tx2"/>
                </a:solidFill>
                <a:sym typeface="Gill Sans" charset="0"/>
              </a:rPr>
              <a:t>Quick--acting, safe and available with doctor’s prescription </a:t>
            </a:r>
          </a:p>
          <a:p>
            <a:pPr marL="0" indent="0">
              <a:buNone/>
              <a:defRPr/>
            </a:pPr>
            <a:endParaRPr lang="en-US" altLang="en-US" sz="9600" dirty="0">
              <a:solidFill>
                <a:schemeClr val="tx2"/>
              </a:solidFill>
              <a:sym typeface="Gill Sans" charset="0"/>
            </a:endParaRPr>
          </a:p>
          <a:p>
            <a:pPr marL="0" indent="0">
              <a:buNone/>
              <a:defRPr/>
            </a:pPr>
            <a:r>
              <a:rPr lang="en-US" altLang="en-US" sz="9600" dirty="0">
                <a:solidFill>
                  <a:schemeClr val="tx2"/>
                </a:solidFill>
                <a:sym typeface="Gill Sans" charset="0"/>
              </a:rPr>
              <a:t>	Some performers with multiple sources of anxiety and history of 	severe MPA may require Inderal to perform adequately</a:t>
            </a:r>
          </a:p>
          <a:p>
            <a:pPr marL="0" indent="0">
              <a:buNone/>
              <a:defRPr/>
            </a:pPr>
            <a:endParaRPr lang="en-US" altLang="en-US" sz="9600" dirty="0">
              <a:solidFill>
                <a:schemeClr val="tx2"/>
              </a:solidFill>
              <a:sym typeface="Gill Sans" charset="0"/>
            </a:endParaRPr>
          </a:p>
          <a:p>
            <a:pPr marL="0" indent="0">
              <a:buNone/>
              <a:defRPr/>
            </a:pPr>
            <a:r>
              <a:rPr lang="en-US" altLang="en-US" sz="9600" dirty="0">
                <a:solidFill>
                  <a:schemeClr val="tx2"/>
                </a:solidFill>
                <a:sym typeface="Gill Sans" charset="0"/>
              </a:rPr>
              <a:t>	Can use it initially to create a “buffer zone” against anxiety to 	build confidence that enable self-regulation </a:t>
            </a:r>
          </a:p>
          <a:p>
            <a:pPr marL="480060" indent="-480060">
              <a:defRPr/>
            </a:pPr>
            <a:endParaRPr lang="en-US" altLang="en-US" sz="9600" dirty="0">
              <a:solidFill>
                <a:schemeClr val="tx2"/>
              </a:solidFill>
              <a:sym typeface="Gill Sans" charset="0"/>
            </a:endParaRPr>
          </a:p>
          <a:p>
            <a:pPr marL="0" indent="0">
              <a:buNone/>
              <a:defRPr/>
            </a:pPr>
            <a:r>
              <a:rPr lang="en-US" altLang="en-US" sz="9600" dirty="0">
                <a:solidFill>
                  <a:schemeClr val="tx2"/>
                </a:solidFill>
                <a:sym typeface="Gill Sans" charset="0"/>
              </a:rPr>
              <a:t>	Should only be used when necessary and not as a substitute for 	other non-medical treatments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Arial" pitchFamily="-72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43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A3D56-4CCC-8A43-BEC3-33808EFA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786" y="419779"/>
            <a:ext cx="106680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Six:  	Installation/Rehearsal of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	Peak Performance Mental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BE590-74E4-6D41-9BD9-2E654FC8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786" y="208688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b="1" dirty="0"/>
              <a:t>EMDR </a:t>
            </a:r>
            <a:r>
              <a:rPr lang="en-US" dirty="0"/>
              <a:t>and </a:t>
            </a:r>
            <a:r>
              <a:rPr lang="en-US" b="1" dirty="0"/>
              <a:t>Cardio Imagery &amp; Rehearsal (CIR)</a:t>
            </a:r>
            <a:r>
              <a:rPr lang="en-US" dirty="0"/>
              <a:t> to “install” embodied mental scripts that reflect peak performance functioning.</a:t>
            </a:r>
          </a:p>
          <a:p>
            <a:r>
              <a:rPr lang="en-US" dirty="0"/>
              <a:t>Based on the concept of </a:t>
            </a:r>
            <a:r>
              <a:rPr lang="en-US" b="1" dirty="0"/>
              <a:t>APPLIED NEUROPLASTICITY</a:t>
            </a:r>
          </a:p>
          <a:p>
            <a:r>
              <a:rPr lang="en-US" dirty="0"/>
              <a:t>Use </a:t>
            </a:r>
            <a:r>
              <a:rPr lang="en-US" b="1" dirty="0"/>
              <a:t>Imagery, Memory Retrieval and Process Goals</a:t>
            </a:r>
            <a:r>
              <a:rPr lang="en-US" dirty="0"/>
              <a:t> to rehearse optimal performance experiences from the past—and now the future.</a:t>
            </a:r>
          </a:p>
          <a:p>
            <a:r>
              <a:rPr lang="en-US" dirty="0"/>
              <a:t>Images are </a:t>
            </a:r>
            <a:r>
              <a:rPr lang="en-US" b="1" dirty="0"/>
              <a:t>installed via EMDR </a:t>
            </a:r>
            <a:r>
              <a:rPr lang="en-US" dirty="0"/>
              <a:t>and then </a:t>
            </a:r>
            <a:r>
              <a:rPr lang="en-US" b="1" dirty="0"/>
              <a:t>rehearsed over time using CIR</a:t>
            </a:r>
            <a:r>
              <a:rPr lang="en-US" dirty="0"/>
              <a:t> while replaying the mental images installed via the EMDR</a:t>
            </a:r>
          </a:p>
          <a:p>
            <a:r>
              <a:rPr lang="en-US" dirty="0"/>
              <a:t>Must be rehearsed 20 minutes per day, 3-4 times per week (alternating days) for three weeks before new learning is encoded.</a:t>
            </a:r>
          </a:p>
        </p:txBody>
      </p:sp>
    </p:spTree>
    <p:extLst>
      <p:ext uri="{BB962C8B-B14F-4D97-AF65-F5344CB8AC3E}">
        <p14:creationId xmlns:p14="http://schemas.microsoft.com/office/powerpoint/2010/main" val="2210062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E8074-A915-9D44-93D3-D806F2301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733" y="500591"/>
            <a:ext cx="10515600" cy="1325563"/>
          </a:xfrm>
        </p:spPr>
        <p:txBody>
          <a:bodyPr/>
          <a:lstStyle/>
          <a:p>
            <a:r>
              <a:rPr lang="en-US" sz="4000" b="1" dirty="0">
                <a:latin typeface="+mn-lt"/>
              </a:rPr>
              <a:t>Seven:	 Pre-Performance Routines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0CE3E-59FB-684E-A080-23EA04261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334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Routines in the hours and days before the event help prepare for performance</a:t>
            </a:r>
          </a:p>
          <a:p>
            <a:r>
              <a:rPr lang="en-US" dirty="0"/>
              <a:t>Routines also bind anxiety by creating plans that increase predictability thereby reducing uncertainty and anxiety.</a:t>
            </a:r>
          </a:p>
          <a:p>
            <a:r>
              <a:rPr lang="en-US" dirty="0"/>
              <a:t>Using whatever physical and mental rehearsal to “warm up” the body and mind to take on the performance task.</a:t>
            </a:r>
          </a:p>
          <a:p>
            <a:r>
              <a:rPr lang="en-US" dirty="0"/>
              <a:t>Organize the day to eliminate all distractions, allow for some exercise, rest, adequate nutrition, transportation to venue.</a:t>
            </a:r>
          </a:p>
          <a:p>
            <a:r>
              <a:rPr lang="en-US" dirty="0"/>
              <a:t>Focus on positive thoughts about the performance.</a:t>
            </a:r>
          </a:p>
          <a:p>
            <a:r>
              <a:rPr lang="en-US" dirty="0"/>
              <a:t>Review your Performance Plan and rehearse mental keys</a:t>
            </a:r>
          </a:p>
        </p:txBody>
      </p:sp>
    </p:spTree>
    <p:extLst>
      <p:ext uri="{BB962C8B-B14F-4D97-AF65-F5344CB8AC3E}">
        <p14:creationId xmlns:p14="http://schemas.microsoft.com/office/powerpoint/2010/main" val="1949832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AC07-3592-3943-95A1-D712A4A1F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937789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Eight:       Building Confidence Via Graduated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                        Exposure to Increasing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                       Performance Challenges</a:t>
            </a:r>
            <a:br>
              <a:rPr lang="en-US" b="1" dirty="0">
                <a:latin typeface="+mn-lt"/>
              </a:rPr>
            </a:b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D253E-500A-EB41-B8FB-3CD2EC7CD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868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Repeating cycle that leads to ever higher level of performance mastery.</a:t>
            </a:r>
          </a:p>
          <a:p>
            <a:r>
              <a:rPr lang="en-US" b="1" dirty="0"/>
              <a:t>Graduated exposure </a:t>
            </a:r>
            <a:r>
              <a:rPr lang="en-US" dirty="0"/>
              <a:t>to low, medium and high pressure performance situations (ex: performing for friends/family to small public venues, to larger public venues, juries, competitions, auditions, etc.)</a:t>
            </a:r>
          </a:p>
          <a:p>
            <a:r>
              <a:rPr lang="en-US" dirty="0"/>
              <a:t>Assess performance quality (task and performance mastery levels)</a:t>
            </a:r>
          </a:p>
          <a:p>
            <a:r>
              <a:rPr lang="en-US" dirty="0"/>
              <a:t>Only move up to higher challenges when </a:t>
            </a:r>
            <a:r>
              <a:rPr lang="en-US" b="1" dirty="0"/>
              <a:t>confidence is established</a:t>
            </a:r>
            <a:r>
              <a:rPr lang="en-US" dirty="0"/>
              <a:t> at the lower levels first</a:t>
            </a:r>
          </a:p>
          <a:p>
            <a:r>
              <a:rPr lang="en-US" dirty="0"/>
              <a:t>Use </a:t>
            </a:r>
            <a:r>
              <a:rPr lang="en-US" b="1" dirty="0"/>
              <a:t>positive self ta</a:t>
            </a:r>
            <a:r>
              <a:rPr lang="en-US" dirty="0"/>
              <a:t>lk to encourage effort and reinforce feelings of control</a:t>
            </a:r>
          </a:p>
          <a:p>
            <a:r>
              <a:rPr lang="en-US" dirty="0"/>
              <a:t>Use EMDR to treat anxiety and install optimal mental states along with CIR</a:t>
            </a:r>
          </a:p>
          <a:p>
            <a:r>
              <a:rPr lang="en-US" b="1" dirty="0"/>
              <a:t>Apply max suppo</a:t>
            </a:r>
            <a:r>
              <a:rPr lang="en-US" dirty="0"/>
              <a:t>rt during challenge phases of peak performance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38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600200"/>
            <a:ext cx="736092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Initiate graduated exposure to performance from low stress to high stress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Use anxiety management techniques to regulate anxiety allowing for sense of control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Gradually increase challenge and treat anxiety symptoms pre and post exposure with EMDR 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Repeated exposure to anxiety producing stimuli will gradually desensitize the anxiety response</a:t>
            </a:r>
          </a:p>
          <a:p>
            <a:pPr>
              <a:lnSpc>
                <a:spcPct val="90000"/>
              </a:lnSpc>
            </a:pPr>
            <a:endParaRPr lang="en-US" altLang="en-US" sz="2160" dirty="0"/>
          </a:p>
          <a:p>
            <a:pPr>
              <a:lnSpc>
                <a:spcPct val="90000"/>
              </a:lnSpc>
            </a:pPr>
            <a:endParaRPr lang="en-US" altLang="en-US" sz="2160" dirty="0"/>
          </a:p>
        </p:txBody>
      </p:sp>
      <p:sp>
        <p:nvSpPr>
          <p:cNvPr id="155652" name="Rectangle 4"/>
          <p:cNvSpPr>
            <a:spLocks/>
          </p:cNvSpPr>
          <p:nvPr/>
        </p:nvSpPr>
        <p:spPr bwMode="auto">
          <a:xfrm>
            <a:off x="2406968" y="31173"/>
            <a:ext cx="7392353" cy="96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670"/>
              <a:t>Apply Exposure Therapy</a:t>
            </a:r>
          </a:p>
        </p:txBody>
      </p:sp>
    </p:spTree>
    <p:extLst>
      <p:ext uri="{BB962C8B-B14F-4D97-AF65-F5344CB8AC3E}">
        <p14:creationId xmlns:p14="http://schemas.microsoft.com/office/powerpoint/2010/main" val="3438569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4764E46B-6154-7C49-9B37-C6F49A77E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35580" y="-411480"/>
            <a:ext cx="7360920" cy="2125980"/>
          </a:xfrm>
        </p:spPr>
        <p:txBody>
          <a:bodyPr/>
          <a:lstStyle/>
          <a:p>
            <a:r>
              <a:rPr lang="en-US" altLang="en-US" sz="6750" b="1">
                <a:solidFill>
                  <a:schemeClr val="tx2"/>
                </a:solidFill>
              </a:rPr>
              <a:t>   Virtual Reality </a:t>
            </a:r>
            <a:endParaRPr lang="en-US" altLang="en-US" b="1"/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E7239CE5-AB56-644D-87E1-9EA9054E4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2640" y="1851659"/>
            <a:ext cx="7978140" cy="4166081"/>
          </a:xfrm>
        </p:spPr>
        <p:txBody>
          <a:bodyPr/>
          <a:lstStyle/>
          <a:p>
            <a:pPr marL="480060" indent="-480060">
              <a:buFont typeface="Arial" panose="020B0604020202020204" pitchFamily="34" charset="0"/>
              <a:buAutoNum type="arabicPeriod"/>
            </a:pPr>
            <a:r>
              <a:rPr lang="en-US" altLang="en-US" sz="2700">
                <a:solidFill>
                  <a:schemeClr val="tx2"/>
                </a:solidFill>
              </a:rPr>
              <a:t>Virtual Reality (VR) headsets are now available but video content for using it for exposure therapy with MPA is still being developed.</a:t>
            </a:r>
          </a:p>
          <a:p>
            <a:pPr marL="0" indent="0">
              <a:buNone/>
            </a:pPr>
            <a:endParaRPr lang="en-US" altLang="en-US" sz="2700">
              <a:solidFill>
                <a:schemeClr val="tx2"/>
              </a:solidFill>
            </a:endParaRPr>
          </a:p>
          <a:p>
            <a:pPr marL="480060" indent="-480060">
              <a:buFont typeface="Arial" panose="020B0604020202020204" pitchFamily="34" charset="0"/>
              <a:buAutoNum type="arabicPeriod"/>
            </a:pPr>
            <a:r>
              <a:rPr lang="en-US" altLang="en-US" sz="2400">
                <a:solidFill>
                  <a:schemeClr val="tx2"/>
                </a:solidFill>
              </a:rPr>
              <a:t>VR applications can be combined with other therapies to offer possibly the most robust desensitization effect possible</a:t>
            </a:r>
          </a:p>
          <a:p>
            <a:pPr marL="480060" indent="-480060">
              <a:buFont typeface="Arial" panose="020B0604020202020204" pitchFamily="34" charset="0"/>
              <a:buAutoNum type="arabicPeriod"/>
            </a:pPr>
            <a:endParaRPr lang="en-US" altLang="en-US" sz="27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9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7" y="-49213"/>
            <a:ext cx="9259888" cy="8905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860" dirty="0">
                <a:solidFill>
                  <a:schemeClr val="tx2"/>
                </a:solidFill>
                <a:cs typeface="Arial" pitchFamily="34" charset="0"/>
              </a:rPr>
              <a:t>My Background</a:t>
            </a:r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           </a:t>
            </a:r>
            <a:r>
              <a:rPr lang="en-US" sz="4860" dirty="0">
                <a:solidFill>
                  <a:schemeClr val="tx2"/>
                </a:solidFill>
                <a:cs typeface="Arial" pitchFamily="34" charset="0"/>
              </a:rPr>
              <a:t>My Approach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 rot="18493990">
            <a:off x="2876551" y="796926"/>
            <a:ext cx="7361237" cy="6996112"/>
          </a:xfrm>
        </p:spPr>
        <p:txBody>
          <a:bodyPr/>
          <a:lstStyle/>
          <a:p>
            <a:endParaRPr lang="en-US" dirty="0">
              <a:latin typeface="Arial" pitchFamily="-72" charset="0"/>
            </a:endParaRPr>
          </a:p>
          <a:p>
            <a:endParaRPr lang="en-US" dirty="0">
              <a:latin typeface="Arial" pitchFamily="-72" charset="0"/>
            </a:endParaRPr>
          </a:p>
        </p:txBody>
      </p:sp>
      <p:sp>
        <p:nvSpPr>
          <p:cNvPr id="15363" name="Triangle 3"/>
          <p:cNvSpPr>
            <a:spLocks noChangeArrowheads="1"/>
          </p:cNvSpPr>
          <p:nvPr/>
        </p:nvSpPr>
        <p:spPr bwMode="auto">
          <a:xfrm>
            <a:off x="3065464" y="1552576"/>
            <a:ext cx="6103937" cy="4183063"/>
          </a:xfrm>
          <a:prstGeom prst="triangle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latin typeface="Calibri" pitchFamily="-72" charset="0"/>
              </a:rPr>
              <a:t>Integrative</a:t>
            </a:r>
          </a:p>
          <a:p>
            <a:pPr algn="ctr"/>
            <a:r>
              <a:rPr lang="en-US" sz="2800" b="1" dirty="0">
                <a:latin typeface="Calibri" pitchFamily="-72" charset="0"/>
              </a:rPr>
              <a:t>Multi-Modal</a:t>
            </a:r>
          </a:p>
          <a:p>
            <a:pPr algn="ctr"/>
            <a:r>
              <a:rPr lang="en-US" sz="2800" b="1" dirty="0">
                <a:latin typeface="Calibri" pitchFamily="-72" charset="0"/>
              </a:rPr>
              <a:t>Approach </a:t>
            </a:r>
          </a:p>
          <a:p>
            <a:pPr algn="ctr"/>
            <a:endParaRPr lang="en-US" sz="2800" b="1" dirty="0">
              <a:latin typeface="Calibri" pitchFamily="-72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 rot="-3286757">
            <a:off x="2502908" y="2652686"/>
            <a:ext cx="3744487" cy="7017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1pPr>
            <a:lvl2pPr marL="742950" indent="-28575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2pPr>
            <a:lvl3pPr marL="11430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3pPr>
            <a:lvl4pPr marL="16002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4pPr>
            <a:lvl5pPr marL="20574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9pPr>
          </a:lstStyle>
          <a:p>
            <a:pPr>
              <a:defRPr/>
            </a:pPr>
            <a:r>
              <a:rPr lang="en-US" altLang="en-US" sz="3960" dirty="0">
                <a:solidFill>
                  <a:schemeClr val="tx2"/>
                </a:solidFill>
              </a:rPr>
              <a:t>Sport Psychology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 rot="3209809">
            <a:off x="5744087" y="2751905"/>
            <a:ext cx="4234429" cy="7017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1pPr>
            <a:lvl2pPr marL="742950" indent="-28575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2pPr>
            <a:lvl3pPr marL="11430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3pPr>
            <a:lvl4pPr marL="16002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4pPr>
            <a:lvl5pPr marL="20574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9pPr>
          </a:lstStyle>
          <a:p>
            <a:pPr>
              <a:defRPr/>
            </a:pPr>
            <a:r>
              <a:rPr lang="en-US" altLang="en-US" sz="3960" dirty="0">
                <a:solidFill>
                  <a:schemeClr val="tx2"/>
                </a:solidFill>
              </a:rPr>
              <a:t>Clinical Psychology 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5576416" y="210109"/>
            <a:ext cx="879475" cy="434975"/>
          </a:xfrm>
          <a:prstGeom prst="rightArrow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</p:spPr>
        <p:txBody>
          <a:bodyPr/>
          <a:lstStyle/>
          <a:p>
            <a:pPr algn="ctr">
              <a:defRPr/>
            </a:pPr>
            <a:endParaRPr lang="en-US" sz="1620" dirty="0"/>
          </a:p>
        </p:txBody>
      </p:sp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4605339" y="5656264"/>
            <a:ext cx="3320333" cy="7017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1pPr>
            <a:lvl2pPr marL="742950" indent="-28575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2pPr>
            <a:lvl3pPr marL="11430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3pPr>
            <a:lvl4pPr marL="16002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4pPr>
            <a:lvl5pPr marL="2057400" indent="-228600"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FFFEFF"/>
                </a:solidFill>
                <a:latin typeface="Gill Sans" charset="0"/>
                <a:ea typeface="ヒラギノ角ゴ ProN W3" charset="-128"/>
              </a:defRPr>
            </a:lvl9pPr>
          </a:lstStyle>
          <a:p>
            <a:pPr>
              <a:defRPr/>
            </a:pPr>
            <a:r>
              <a:rPr lang="en-US" altLang="en-US" sz="3960" dirty="0">
                <a:solidFill>
                  <a:schemeClr val="tx2"/>
                </a:solidFill>
              </a:rPr>
              <a:t>Neuroscience  </a:t>
            </a:r>
          </a:p>
        </p:txBody>
      </p:sp>
    </p:spTree>
    <p:extLst>
      <p:ext uri="{BB962C8B-B14F-4D97-AF65-F5344CB8AC3E}">
        <p14:creationId xmlns:p14="http://schemas.microsoft.com/office/powerpoint/2010/main" val="3640249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F19F-E5B6-FB4C-83E2-D53BC29F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       </a:t>
            </a:r>
            <a:r>
              <a:rPr lang="en-US" b="1" dirty="0">
                <a:latin typeface="+mn-lt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9393-C7FA-A94D-8C8D-1A97BBAF1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8807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>
                <a:ea typeface="Gill Sans" charset="0"/>
                <a:cs typeface="Gill Sans" charset="0"/>
              </a:rPr>
              <a:t>Frank Gardner and Zella Moore, (2007). </a:t>
            </a:r>
            <a:r>
              <a:rPr lang="en-US" altLang="en-US" sz="2400" u="sng" dirty="0">
                <a:ea typeface="Gill Sans" charset="0"/>
                <a:cs typeface="Gill Sans" charset="0"/>
              </a:rPr>
              <a:t>The Psychology of Enhancing Human Performance: The Mindfulness-Acceptance-Commitment (MAC) Approach</a:t>
            </a:r>
            <a:r>
              <a:rPr lang="en-US" altLang="en-US" sz="2400" dirty="0">
                <a:ea typeface="Gill Sans" charset="0"/>
                <a:cs typeface="Gill Sans" charset="0"/>
              </a:rPr>
              <a:t>. Springer Publishing Co. New York.</a:t>
            </a:r>
          </a:p>
          <a:p>
            <a:r>
              <a:rPr lang="en-US" altLang="en-US" sz="2400" dirty="0">
                <a:ea typeface="Gill Sans" charset="0"/>
                <a:cs typeface="Gill Sans" charset="0"/>
              </a:rPr>
              <a:t>Don Greene (2021). </a:t>
            </a:r>
            <a:r>
              <a:rPr lang="en-US" altLang="en-US" sz="2400" u="sng" dirty="0">
                <a:ea typeface="Gill Sans" charset="0"/>
                <a:cs typeface="Gill Sans" charset="0"/>
              </a:rPr>
              <a:t>Train Your Own Hero</a:t>
            </a:r>
            <a:r>
              <a:rPr lang="en-US" altLang="en-US" sz="2400" dirty="0">
                <a:ea typeface="Gill Sans" charset="0"/>
                <a:cs typeface="Gill Sans" charset="0"/>
              </a:rPr>
              <a:t>. </a:t>
            </a:r>
            <a:r>
              <a:rPr lang="en-US" altLang="en-US" sz="2400" dirty="0" err="1">
                <a:ea typeface="Gill Sans" charset="0"/>
                <a:cs typeface="Gill Sans" charset="0"/>
              </a:rPr>
              <a:t>Hasmark</a:t>
            </a:r>
            <a:r>
              <a:rPr lang="en-US" altLang="en-US" sz="2400" dirty="0">
                <a:ea typeface="Gill Sans" charset="0"/>
                <a:cs typeface="Gill Sans" charset="0"/>
              </a:rPr>
              <a:t> Publishing.</a:t>
            </a:r>
          </a:p>
          <a:p>
            <a:r>
              <a:rPr lang="en-US" altLang="en-US" sz="2400" dirty="0">
                <a:ea typeface="Gill Sans" charset="0"/>
                <a:cs typeface="Gill Sans" charset="0"/>
              </a:rPr>
              <a:t>Kate Hays, ed. </a:t>
            </a:r>
            <a:r>
              <a:rPr lang="en-US" altLang="en-US" sz="2400" u="sng" dirty="0">
                <a:ea typeface="Gill Sans" charset="0"/>
                <a:cs typeface="Gill Sans" charset="0"/>
              </a:rPr>
              <a:t>You’re On: Counseling for Peak Performance</a:t>
            </a:r>
            <a:r>
              <a:rPr lang="en-US" altLang="en-US" sz="2400" dirty="0">
                <a:ea typeface="Gill Sans" charset="0"/>
                <a:cs typeface="Gill Sans" charset="0"/>
              </a:rPr>
              <a:t> (2004). American Psychological Assoc. Wash. DC. </a:t>
            </a:r>
          </a:p>
          <a:p>
            <a:r>
              <a:rPr lang="en-US" altLang="en-US" sz="2400" dirty="0">
                <a:ea typeface="Gill Sans" charset="0"/>
                <a:cs typeface="Gill Sans" charset="0"/>
              </a:rPr>
              <a:t>Dianna T. Kenny (2011). </a:t>
            </a:r>
            <a:r>
              <a:rPr lang="en-US" altLang="en-US" sz="2400" u="sng" dirty="0">
                <a:ea typeface="Gill Sans" charset="0"/>
                <a:cs typeface="Gill Sans" charset="0"/>
              </a:rPr>
              <a:t>The Psychology of  Music Performance Anxiety</a:t>
            </a:r>
            <a:r>
              <a:rPr lang="en-US" altLang="en-US" sz="2400" dirty="0">
                <a:ea typeface="Gill Sans" charset="0"/>
                <a:cs typeface="Gill Sans" charset="0"/>
              </a:rPr>
              <a:t>. Oxford Univ. Press.</a:t>
            </a:r>
          </a:p>
          <a:p>
            <a:r>
              <a:rPr lang="en-US" altLang="en-US" sz="2400" dirty="0" err="1">
                <a:ea typeface="Gill Sans" charset="0"/>
                <a:cs typeface="Gill Sans" charset="0"/>
              </a:rPr>
              <a:t>Renu</a:t>
            </a:r>
            <a:r>
              <a:rPr lang="en-US" altLang="en-US" sz="2400" dirty="0">
                <a:ea typeface="Gill Sans" charset="0"/>
                <a:cs typeface="Gill Sans" charset="0"/>
              </a:rPr>
              <a:t> </a:t>
            </a:r>
            <a:r>
              <a:rPr lang="en-US" altLang="en-US" sz="2400" dirty="0" err="1">
                <a:ea typeface="Gill Sans" charset="0"/>
                <a:cs typeface="Gill Sans" charset="0"/>
              </a:rPr>
              <a:t>Subotnik</a:t>
            </a:r>
            <a:r>
              <a:rPr lang="en-US" altLang="en-US" sz="2400" dirty="0">
                <a:ea typeface="Gill Sans" charset="0"/>
                <a:cs typeface="Gill Sans" charset="0"/>
              </a:rPr>
              <a:t> et al. (2019). </a:t>
            </a:r>
            <a:r>
              <a:rPr lang="en-US" altLang="en-US" sz="2400" u="sng" dirty="0">
                <a:ea typeface="Gill Sans" charset="0"/>
                <a:cs typeface="Gill Sans" charset="0"/>
              </a:rPr>
              <a:t>The Psychology of High Performance: Developing Human Potential Into Domain-Specific Talen</a:t>
            </a:r>
            <a:r>
              <a:rPr lang="en-US" altLang="en-US" sz="2400" dirty="0">
                <a:ea typeface="Gill Sans" charset="0"/>
                <a:cs typeface="Gill Sans" charset="0"/>
              </a:rPr>
              <a:t>t. American Psychological Association. Wash. DC.</a:t>
            </a:r>
          </a:p>
          <a:p>
            <a:r>
              <a:rPr lang="en-US" altLang="en-US" sz="2400" dirty="0">
                <a:ea typeface="Gill Sans" charset="0"/>
                <a:cs typeface="Gill Sans" charset="0"/>
              </a:rPr>
              <a:t>Jean M. Williams, ed. (2010). </a:t>
            </a:r>
            <a:r>
              <a:rPr lang="en-US" altLang="en-US" sz="2400" u="sng" dirty="0">
                <a:ea typeface="Gill Sans" charset="0"/>
                <a:cs typeface="Gill Sans" charset="0"/>
              </a:rPr>
              <a:t>Applied Sport Psychology: Personal Growth to Peak Performance</a:t>
            </a:r>
            <a:r>
              <a:rPr lang="en-US" altLang="en-US" sz="2400" dirty="0">
                <a:ea typeface="Gill Sans" charset="0"/>
                <a:cs typeface="Gill Sans" charset="0"/>
              </a:rPr>
              <a:t>. Sixth Ed. </a:t>
            </a:r>
            <a:r>
              <a:rPr lang="en-US" altLang="en-US" sz="2400" dirty="0" err="1">
                <a:ea typeface="Gill Sans" charset="0"/>
                <a:cs typeface="Gill Sans" charset="0"/>
              </a:rPr>
              <a:t>MaGraw</a:t>
            </a:r>
            <a:r>
              <a:rPr lang="en-US" altLang="en-US" sz="2400" dirty="0">
                <a:ea typeface="Gill Sans" charset="0"/>
                <a:cs typeface="Gill Sans" charset="0"/>
              </a:rPr>
              <a:t>-Hill. Boston.</a:t>
            </a:r>
          </a:p>
          <a:p>
            <a:endParaRPr lang="en-US" altLang="en-US" sz="4000" dirty="0">
              <a:ea typeface="Gill Sans" charset="0"/>
              <a:cs typeface="Gill San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24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5B33-9F47-CE4A-87B1-3AE1543E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  </a:t>
            </a:r>
            <a:r>
              <a:rPr lang="en-US" sz="4800" b="1" dirty="0">
                <a:latin typeface="+mn-lt"/>
              </a:rPr>
              <a:t>In </a:t>
            </a:r>
            <a:r>
              <a:rPr lang="en-US" sz="4800" b="1" dirty="0" err="1">
                <a:latin typeface="+mn-lt"/>
              </a:rPr>
              <a:t>Memorium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1A82E-2B4D-B04E-9988-8197DD49B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782"/>
            <a:ext cx="10515600" cy="4351338"/>
          </a:xfrm>
        </p:spPr>
        <p:txBody>
          <a:bodyPr/>
          <a:lstStyle/>
          <a:p>
            <a:pPr marL="2743200" lvl="6" indent="0">
              <a:buNone/>
            </a:pPr>
            <a:endParaRPr lang="en-US" sz="4400" dirty="0"/>
          </a:p>
          <a:p>
            <a:pPr marL="2743200" lvl="6" indent="0">
              <a:buNone/>
            </a:pPr>
            <a:r>
              <a:rPr lang="en-US" sz="4400" dirty="0"/>
              <a:t>  Kate Hays, PhD</a:t>
            </a:r>
          </a:p>
          <a:p>
            <a:pPr marL="2743200" lvl="6" indent="0">
              <a:buNone/>
            </a:pPr>
            <a:r>
              <a:rPr lang="en-US" sz="4400" dirty="0"/>
              <a:t>     1943 - 2021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5B94BF-E6E0-D448-B686-09C9380E9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027" y="3421514"/>
            <a:ext cx="2290119" cy="23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6231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33" y="38205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			</a:t>
            </a:r>
            <a:r>
              <a:rPr lang="en-US" sz="6000" b="1" dirty="0">
                <a:latin typeface="+mn-lt"/>
              </a:rPr>
              <a:t>Contact Information:</a:t>
            </a:r>
            <a:br>
              <a:rPr lang="en-US" sz="6000" b="1" dirty="0">
                <a:latin typeface="+mn-lt"/>
              </a:rPr>
            </a:b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9542" y="1707620"/>
            <a:ext cx="10515600" cy="5314293"/>
          </a:xfrm>
        </p:spPr>
        <p:txBody>
          <a:bodyPr>
            <a:normAutofit fontScale="55000" lnSpcReduction="20000"/>
          </a:bodyPr>
          <a:lstStyle/>
          <a:p>
            <a:pPr marL="1371600" lvl="3" indent="0">
              <a:buNone/>
            </a:pPr>
            <a:endParaRPr lang="en-US" sz="8000" dirty="0"/>
          </a:p>
          <a:p>
            <a:pPr lvl="3"/>
            <a:r>
              <a:rPr lang="en-US" sz="8000" dirty="0">
                <a:hlinkClick r:id="rId2"/>
              </a:rPr>
              <a:t>drpatrickgannon@gmail.com</a:t>
            </a:r>
            <a:endParaRPr lang="en-US" sz="8000" dirty="0"/>
          </a:p>
          <a:p>
            <a:pPr lvl="3"/>
            <a:endParaRPr lang="en-US" sz="8000" dirty="0"/>
          </a:p>
          <a:p>
            <a:pPr lvl="3"/>
            <a:r>
              <a:rPr lang="en-US" sz="8000" dirty="0">
                <a:hlinkClick r:id="rId3"/>
              </a:rPr>
              <a:t>www.PeakPerformance101.com</a:t>
            </a:r>
            <a:endParaRPr lang="en-US" sz="8000" dirty="0"/>
          </a:p>
          <a:p>
            <a:pPr lvl="3"/>
            <a:endParaRPr lang="en-US" sz="8000" dirty="0"/>
          </a:p>
          <a:p>
            <a:pPr lvl="3"/>
            <a:r>
              <a:rPr lang="en-US" sz="8000" dirty="0"/>
              <a:t>417 Spruce St. San Francisco CA 94118</a:t>
            </a:r>
          </a:p>
          <a:p>
            <a:pPr lvl="3"/>
            <a:endParaRPr lang="en-US" sz="8000" dirty="0"/>
          </a:p>
          <a:p>
            <a:pPr lvl="3"/>
            <a:r>
              <a:rPr lang="en-US" sz="8000" dirty="0"/>
              <a:t>Available for Zoom consultations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5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685F8-6220-5348-841F-4C3002F4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b="1" dirty="0"/>
              <a:t>What Is Peak Performance (PP)?</a:t>
            </a:r>
            <a:br>
              <a:rPr lang="en-US" b="1" dirty="0"/>
            </a:br>
            <a:r>
              <a:rPr lang="en-US" dirty="0"/>
              <a:t>			      </a:t>
            </a:r>
            <a:r>
              <a:rPr lang="en-US" sz="2800" dirty="0"/>
              <a:t>(Williams,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E413B-4408-9645-8ABE-D19773E01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Defined as “behavior that exceeds one’s average performance that enables an episode of superior functioning” (</a:t>
            </a:r>
            <a:r>
              <a:rPr lang="en-US" dirty="0" err="1"/>
              <a:t>Privette</a:t>
            </a:r>
            <a:r>
              <a:rPr lang="en-US" dirty="0"/>
              <a:t>, 1982,1983).</a:t>
            </a:r>
          </a:p>
          <a:p>
            <a:r>
              <a:rPr lang="en-US" dirty="0"/>
              <a:t>A pre-condition of PP is physical and mental fitness, mastery of technical skills and motivation/commitment to practice, learn and excel in performance.</a:t>
            </a:r>
          </a:p>
          <a:p>
            <a:r>
              <a:rPr lang="en-US" dirty="0"/>
              <a:t>Performers at </a:t>
            </a:r>
            <a:r>
              <a:rPr lang="en-US" b="1" dirty="0"/>
              <a:t>all levels</a:t>
            </a:r>
            <a:r>
              <a:rPr lang="en-US" dirty="0"/>
              <a:t> can achieve peak performance  within their capabilities—it is not reserved only for elite performers.</a:t>
            </a:r>
          </a:p>
          <a:p>
            <a:r>
              <a:rPr lang="en-US" dirty="0"/>
              <a:t>Peak Performance and “flow” are different: ”</a:t>
            </a:r>
            <a:r>
              <a:rPr lang="en-US" b="1" dirty="0"/>
              <a:t>Flow” is a mental state </a:t>
            </a:r>
            <a:r>
              <a:rPr lang="en-US" dirty="0"/>
              <a:t>defined by several characteristics that serves as precursor to PP that enables peak performance functioning.</a:t>
            </a:r>
          </a:p>
          <a:p>
            <a:r>
              <a:rPr lang="en-US" dirty="0"/>
              <a:t>Peak performance training models are undergoing revision owing to new technologies, research into the neuroscience of optimal mental states and a broader sense of the varied needs of performers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9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EB51-1B98-4B49-B11A-6E45EF0B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5" y="0"/>
            <a:ext cx="11257004" cy="1325563"/>
          </a:xfrm>
        </p:spPr>
        <p:txBody>
          <a:bodyPr/>
          <a:lstStyle/>
          <a:p>
            <a:r>
              <a:rPr lang="en-US" b="1"/>
              <a:t>Characteristics of Peak Performance Functioning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B8B75-B01C-9F42-A211-105A28A0C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11" y="1325563"/>
            <a:ext cx="10515600" cy="5217726"/>
          </a:xfrm>
        </p:spPr>
        <p:txBody>
          <a:bodyPr>
            <a:normAutofit/>
          </a:bodyPr>
          <a:lstStyle/>
          <a:p>
            <a:r>
              <a:rPr lang="en-US" dirty="0"/>
              <a:t>Emotional regulation to suit the task (athletes high; musicians low)</a:t>
            </a:r>
          </a:p>
          <a:p>
            <a:r>
              <a:rPr lang="en-US" dirty="0"/>
              <a:t>Fully engaged in the present moment</a:t>
            </a:r>
          </a:p>
          <a:p>
            <a:r>
              <a:rPr lang="en-US" dirty="0"/>
              <a:t>Total immersion in the task</a:t>
            </a:r>
          </a:p>
          <a:p>
            <a:r>
              <a:rPr lang="en-US" dirty="0"/>
              <a:t>Feeling of being in complete control</a:t>
            </a:r>
          </a:p>
          <a:p>
            <a:r>
              <a:rPr lang="en-US" dirty="0"/>
              <a:t>Sense of the performance being “automatic” and effortless</a:t>
            </a:r>
          </a:p>
          <a:p>
            <a:r>
              <a:rPr lang="en-US" dirty="0"/>
              <a:t>Control over thoughts, emotions and level of arousal</a:t>
            </a:r>
          </a:p>
          <a:p>
            <a:r>
              <a:rPr lang="en-US" dirty="0"/>
              <a:t>High self-confidence, low self-consciousness</a:t>
            </a:r>
          </a:p>
          <a:p>
            <a:r>
              <a:rPr lang="en-US" dirty="0"/>
              <a:t>Focus on process goals, not outcome goals</a:t>
            </a:r>
          </a:p>
          <a:p>
            <a:r>
              <a:rPr lang="en-US" dirty="0"/>
              <a:t>Feeling of excitement &amp; opportunity tied to the challenge</a:t>
            </a:r>
          </a:p>
        </p:txBody>
      </p:sp>
    </p:spTree>
    <p:extLst>
      <p:ext uri="{BB962C8B-B14F-4D97-AF65-F5344CB8AC3E}">
        <p14:creationId xmlns:p14="http://schemas.microsoft.com/office/powerpoint/2010/main" val="28118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E3C0-EE99-5245-9016-FE539F767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4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   		The Talent Development Mega Model (TDMM) </a:t>
            </a:r>
            <a:br>
              <a:rPr lang="en-US" sz="3600" b="1" dirty="0"/>
            </a:br>
            <a:r>
              <a:rPr lang="en-US" sz="3600" b="1" dirty="0"/>
              <a:t>		            for Peak Performance Training</a:t>
            </a:r>
            <a:br>
              <a:rPr lang="en-US" sz="3600" dirty="0"/>
            </a:br>
            <a:r>
              <a:rPr lang="en-US" sz="3600" dirty="0"/>
              <a:t>			               </a:t>
            </a:r>
            <a:r>
              <a:rPr lang="en-US" sz="2400" b="1" dirty="0"/>
              <a:t>(</a:t>
            </a:r>
            <a:r>
              <a:rPr lang="en-US" sz="2400" b="1" dirty="0" err="1"/>
              <a:t>Subotnik</a:t>
            </a:r>
            <a:r>
              <a:rPr lang="en-US" sz="2400" b="1" dirty="0"/>
              <a:t> et al. 2011)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CDFF-9680-2E4F-857F-97EBACF99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231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Domain-specific abilities are malleable and must be developed for the potential to be transferred into performance achievement, mastery and possibly eminence.</a:t>
            </a:r>
          </a:p>
          <a:p>
            <a:r>
              <a:rPr lang="en-US" dirty="0"/>
              <a:t>Cultivation of abilities is dependent on specific opportunities for each stage of development</a:t>
            </a:r>
          </a:p>
          <a:p>
            <a:r>
              <a:rPr lang="en-US" dirty="0"/>
              <a:t>Performance success is more of a marathon than a sprint.</a:t>
            </a:r>
          </a:p>
          <a:p>
            <a:r>
              <a:rPr lang="en-US" dirty="0"/>
              <a:t>Performance development requires active acceptance and engagement with learning opportunities.</a:t>
            </a:r>
          </a:p>
          <a:p>
            <a:r>
              <a:rPr lang="en-US" b="1" dirty="0"/>
              <a:t>Mental skills such as self-regulation, self-agency, persistence, determination, concentration/focus and confidence building are all essential to the process of development.</a:t>
            </a:r>
          </a:p>
          <a:p>
            <a:r>
              <a:rPr lang="en-US" b="1" dirty="0"/>
              <a:t>Social skills enable receiving support, mentoring, guidance, coaching and medical and psychological treatment.</a:t>
            </a:r>
          </a:p>
        </p:txBody>
      </p:sp>
    </p:spTree>
    <p:extLst>
      <p:ext uri="{BB962C8B-B14F-4D97-AF65-F5344CB8AC3E}">
        <p14:creationId xmlns:p14="http://schemas.microsoft.com/office/powerpoint/2010/main" val="178430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3BE8-793D-B340-94C8-0F634E329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13" y="365125"/>
            <a:ext cx="11392930" cy="1325563"/>
          </a:xfrm>
        </p:spPr>
        <p:txBody>
          <a:bodyPr/>
          <a:lstStyle/>
          <a:p>
            <a:r>
              <a:rPr lang="en-US" b="1"/>
              <a:t>Five Fundamental Peak Performance Proficiencies</a:t>
            </a:r>
            <a:r>
              <a:rPr lang="en-US">
                <a:effectLst/>
              </a:rPr>
              <a:t>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9D90-A49A-3D40-8DF0-03FBC6325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751" y="187646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Awareness </a:t>
            </a:r>
            <a:r>
              <a:rPr lang="en-US" dirty="0"/>
              <a:t>of the self in all domains, behaviorally, affectively, somatically, psychologically, inter-personally and cognitively</a:t>
            </a:r>
            <a:r>
              <a:rPr lang="en-US" b="1" dirty="0"/>
              <a:t>, </a:t>
            </a:r>
          </a:p>
          <a:p>
            <a:r>
              <a:rPr lang="en-US" b="1" dirty="0"/>
              <a:t>Control of effort; </a:t>
            </a:r>
            <a:r>
              <a:rPr lang="en-US" dirty="0"/>
              <a:t>where the performer learns to master energy and muscle tension levels, </a:t>
            </a:r>
            <a:endParaRPr lang="en-US" i="1" dirty="0"/>
          </a:p>
          <a:p>
            <a:r>
              <a:rPr lang="en-US" b="1" dirty="0"/>
              <a:t>Imagery; </a:t>
            </a:r>
            <a:r>
              <a:rPr lang="en-US" dirty="0"/>
              <a:t>for mental practice and feedback purposes</a:t>
            </a:r>
            <a:r>
              <a:rPr lang="en-US" b="1" dirty="0"/>
              <a:t>, </a:t>
            </a:r>
            <a:endParaRPr lang="en-US" b="1" i="1" dirty="0"/>
          </a:p>
          <a:p>
            <a:r>
              <a:rPr lang="en-US" b="1" dirty="0"/>
              <a:t>Cognitive skills; </a:t>
            </a:r>
            <a:r>
              <a:rPr lang="en-US" dirty="0"/>
              <a:t>for strategic planning, motivation and attitude control, </a:t>
            </a:r>
          </a:p>
          <a:p>
            <a:r>
              <a:rPr lang="en-US" b="1" dirty="0"/>
              <a:t>Self-programming; </a:t>
            </a:r>
            <a:r>
              <a:rPr lang="en-US" dirty="0"/>
              <a:t>for preparation before any situation the peak performer encounters.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4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743200" y="499253"/>
            <a:ext cx="8122176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-72" charset="0"/>
              </a:rPr>
              <a:t>      </a:t>
            </a:r>
            <a:br>
              <a:rPr lang="en-US" dirty="0">
                <a:latin typeface="Arial" pitchFamily="-72" charset="0"/>
              </a:rPr>
            </a:br>
            <a:r>
              <a:rPr lang="en-US" dirty="0">
                <a:latin typeface="Arial" pitchFamily="-72" charset="0"/>
              </a:rPr>
              <a:t>  FIVE KEY MENTAL SKILLS </a:t>
            </a:r>
            <a:br>
              <a:rPr lang="en-US" dirty="0">
                <a:latin typeface="Arial" pitchFamily="-72" charset="0"/>
              </a:rPr>
            </a:br>
            <a:r>
              <a:rPr lang="en-US" dirty="0">
                <a:latin typeface="Arial" pitchFamily="-72" charset="0"/>
              </a:rPr>
              <a:t>  OF SPORT PSYCHOLOGY</a:t>
            </a:r>
            <a:br>
              <a:rPr lang="en-US" dirty="0">
                <a:latin typeface="Arial" pitchFamily="-72" charset="0"/>
              </a:rPr>
            </a:br>
            <a:endParaRPr lang="en-US" dirty="0">
              <a:latin typeface="Arial" pitchFamily="-72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654558" y="1642253"/>
            <a:ext cx="8229600" cy="4525963"/>
          </a:xfrm>
        </p:spPr>
        <p:txBody>
          <a:bodyPr/>
          <a:lstStyle/>
          <a:p>
            <a:endParaRPr lang="en-US" dirty="0">
              <a:latin typeface="Arial" pitchFamily="-72" charset="0"/>
            </a:endParaRPr>
          </a:p>
          <a:p>
            <a:pPr marL="37931725" lvl="1" indent="-37474525">
              <a:buNone/>
            </a:pPr>
            <a:r>
              <a:rPr lang="en-US" dirty="0">
                <a:latin typeface="Arial" pitchFamily="-72" charset="0"/>
              </a:rPr>
              <a:t>      </a:t>
            </a:r>
            <a:r>
              <a:rPr lang="en-US" b="1" dirty="0">
                <a:latin typeface="Arial" pitchFamily="-72" charset="0"/>
              </a:rPr>
              <a:t>GOALSETTING</a:t>
            </a:r>
            <a:r>
              <a:rPr lang="en-US" sz="2000" dirty="0">
                <a:latin typeface="Arial" pitchFamily="-72" charset="0"/>
              </a:rPr>
              <a:t>: Deliberate practice—always getting better</a:t>
            </a:r>
          </a:p>
          <a:p>
            <a:pPr marL="37931725" lvl="1" indent="-37474525">
              <a:buNone/>
            </a:pPr>
            <a:endParaRPr lang="en-US" sz="2000" dirty="0">
              <a:latin typeface="Arial" pitchFamily="-72" charset="0"/>
            </a:endParaRPr>
          </a:p>
          <a:p>
            <a:pPr marL="37931725" lvl="1" indent="-37474525">
              <a:buNone/>
            </a:pPr>
            <a:r>
              <a:rPr lang="en-US" sz="2000" dirty="0">
                <a:latin typeface="Arial" pitchFamily="-72" charset="0"/>
              </a:rPr>
              <a:t>       </a:t>
            </a:r>
            <a:r>
              <a:rPr lang="en-US" b="1" dirty="0">
                <a:latin typeface="Arial" pitchFamily="-72" charset="0"/>
              </a:rPr>
              <a:t>SELF-TALK</a:t>
            </a:r>
            <a:r>
              <a:rPr lang="en-US" sz="2000" dirty="0">
                <a:latin typeface="Arial" pitchFamily="-72" charset="0"/>
              </a:rPr>
              <a:t>: Must be positive, intentional, encouraging</a:t>
            </a:r>
          </a:p>
          <a:p>
            <a:pPr marL="37931725" lvl="1" indent="-37474525">
              <a:buNone/>
            </a:pPr>
            <a:endParaRPr lang="en-US" sz="2000" dirty="0">
              <a:latin typeface="Arial" pitchFamily="-72" charset="0"/>
            </a:endParaRPr>
          </a:p>
          <a:p>
            <a:pPr marL="37931725" lvl="1" indent="-37474525">
              <a:buNone/>
            </a:pPr>
            <a:r>
              <a:rPr lang="en-US" sz="2000" dirty="0">
                <a:latin typeface="Arial" pitchFamily="-72" charset="0"/>
              </a:rPr>
              <a:t>       </a:t>
            </a:r>
            <a:r>
              <a:rPr lang="en-US" b="1" dirty="0">
                <a:latin typeface="Arial" pitchFamily="-72" charset="0"/>
              </a:rPr>
              <a:t>IMAGERY</a:t>
            </a:r>
            <a:r>
              <a:rPr lang="en-US" sz="2000" dirty="0">
                <a:latin typeface="Arial" pitchFamily="-72" charset="0"/>
              </a:rPr>
              <a:t>: Integrate skills &amp; state into imagery</a:t>
            </a:r>
          </a:p>
          <a:p>
            <a:pPr marL="37931725" lvl="1" indent="-37474525">
              <a:buNone/>
            </a:pPr>
            <a:endParaRPr lang="en-US" sz="2000" dirty="0">
              <a:latin typeface="Arial" pitchFamily="-72" charset="0"/>
            </a:endParaRPr>
          </a:p>
          <a:p>
            <a:pPr>
              <a:buFont typeface="Arial" pitchFamily="-72" charset="0"/>
              <a:buNone/>
            </a:pPr>
            <a:r>
              <a:rPr lang="en-US" sz="2000" dirty="0">
                <a:latin typeface="Arial" pitchFamily="-72" charset="0"/>
              </a:rPr>
              <a:t>		</a:t>
            </a:r>
            <a:r>
              <a:rPr lang="en-US" sz="2400" b="1" dirty="0">
                <a:latin typeface="Arial" pitchFamily="-72" charset="0"/>
              </a:rPr>
              <a:t>CONCENTRATION/FOCUS</a:t>
            </a:r>
            <a:r>
              <a:rPr lang="en-US" sz="2000" dirty="0">
                <a:latin typeface="Arial" pitchFamily="-72" charset="0"/>
              </a:rPr>
              <a:t>: Attention to the task only</a:t>
            </a:r>
          </a:p>
          <a:p>
            <a:pPr>
              <a:buFont typeface="Arial" pitchFamily="-72" charset="0"/>
              <a:buNone/>
            </a:pPr>
            <a:endParaRPr lang="en-US" sz="2000" dirty="0">
              <a:latin typeface="Arial" pitchFamily="-72" charset="0"/>
            </a:endParaRPr>
          </a:p>
          <a:p>
            <a:pPr>
              <a:buFont typeface="Arial" pitchFamily="-72" charset="0"/>
              <a:buNone/>
            </a:pPr>
            <a:r>
              <a:rPr lang="en-US" sz="2000" dirty="0">
                <a:latin typeface="Arial" pitchFamily="-72" charset="0"/>
              </a:rPr>
              <a:t>		</a:t>
            </a:r>
            <a:r>
              <a:rPr lang="en-US" sz="2400" b="1" dirty="0">
                <a:latin typeface="Arial" pitchFamily="-72" charset="0"/>
              </a:rPr>
              <a:t>RELAXATION</a:t>
            </a:r>
            <a:r>
              <a:rPr lang="en-US" sz="2000" dirty="0">
                <a:latin typeface="Arial" pitchFamily="-72" charset="0"/>
              </a:rPr>
              <a:t>: Self-regulation of anxiety/arousal</a:t>
            </a:r>
          </a:p>
        </p:txBody>
      </p:sp>
    </p:spTree>
    <p:extLst>
      <p:ext uri="{BB962C8B-B14F-4D97-AF65-F5344CB8AC3E}">
        <p14:creationId xmlns:p14="http://schemas.microsoft.com/office/powerpoint/2010/main" val="961173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A45C-55F4-4447-9ED1-87EE387F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974" y="771911"/>
            <a:ext cx="10946026" cy="1325563"/>
          </a:xfrm>
        </p:spPr>
        <p:txBody>
          <a:bodyPr>
            <a:normAutofit fontScale="90000"/>
          </a:bodyPr>
          <a:lstStyle/>
          <a:p>
            <a:r>
              <a:rPr lang="en-US" b="1"/>
              <a:t>               Toward A Standard Model of </a:t>
            </a:r>
            <a:br>
              <a:rPr lang="en-US" b="1"/>
            </a:br>
            <a:r>
              <a:rPr lang="en-US" b="1"/>
              <a:t>                Peak Performance Training</a:t>
            </a:r>
            <a:br>
              <a:rPr lang="en-US" b="1"/>
            </a:br>
            <a:br>
              <a:rPr lang="en-US" b="1"/>
            </a:br>
            <a:r>
              <a:rPr lang="en-US" sz="2800" b="1"/>
              <a:t> </a:t>
            </a:r>
            <a:br>
              <a:rPr lang="en-US" b="1"/>
            </a:b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699D1-BB16-4343-9235-1217C4606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74054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	The Personal Self and The Performing Self</a:t>
            </a:r>
          </a:p>
          <a:p>
            <a:pPr marL="0" indent="0">
              <a:buNone/>
            </a:pPr>
            <a:r>
              <a:rPr lang="en-US" dirty="0"/>
              <a:t>2.	Support for Task Mastery and Performance Mastery</a:t>
            </a:r>
          </a:p>
          <a:p>
            <a:pPr marL="0" indent="0">
              <a:buNone/>
            </a:pPr>
            <a:r>
              <a:rPr lang="en-US" dirty="0"/>
              <a:t>3.	Deliberate Practice</a:t>
            </a:r>
          </a:p>
          <a:p>
            <a:pPr marL="0" indent="0">
              <a:buNone/>
            </a:pPr>
            <a:r>
              <a:rPr lang="en-US" b="1" dirty="0"/>
              <a:t>4.	Mental Preparation/Mental Skill Training/Mental Rehearsal</a:t>
            </a:r>
          </a:p>
          <a:p>
            <a:pPr marL="0" indent="0">
              <a:buNone/>
            </a:pPr>
            <a:r>
              <a:rPr lang="en-US" b="1" dirty="0"/>
              <a:t>5.	Self-Regulation and Anxiety Management</a:t>
            </a:r>
          </a:p>
          <a:p>
            <a:pPr marL="0" indent="0">
              <a:buNone/>
            </a:pPr>
            <a:r>
              <a:rPr lang="en-US" b="1" dirty="0"/>
              <a:t>6.	Installation/Rehearsal of Peak Performance Mental States</a:t>
            </a:r>
          </a:p>
          <a:p>
            <a:pPr marL="0" indent="0">
              <a:buNone/>
            </a:pPr>
            <a:r>
              <a:rPr lang="en-US" b="1" dirty="0"/>
              <a:t>7.	Pre-Performance Routines</a:t>
            </a:r>
          </a:p>
          <a:p>
            <a:pPr marL="0" indent="0">
              <a:buNone/>
            </a:pPr>
            <a:r>
              <a:rPr lang="en-US" b="1" dirty="0"/>
              <a:t>8.	Building Confidence Via Graduated Exposure to Increasing 	Performance Challenges from Beginner to Expert</a:t>
            </a:r>
          </a:p>
        </p:txBody>
      </p:sp>
    </p:spTree>
    <p:extLst>
      <p:ext uri="{BB962C8B-B14F-4D97-AF65-F5344CB8AC3E}">
        <p14:creationId xmlns:p14="http://schemas.microsoft.com/office/powerpoint/2010/main" val="222043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43471</TotalTime>
  <Words>2531</Words>
  <Application>Microsoft Macintosh PowerPoint</Application>
  <PresentationFormat>Widescreen</PresentationFormat>
  <Paragraphs>264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Gill Sans</vt:lpstr>
      <vt:lpstr>Office Theme</vt:lpstr>
      <vt:lpstr>Toward A Standard Model  of Peak Performance Training</vt:lpstr>
      <vt:lpstr>     Copyright 2022     J. Patrick Gannon          All Rights Reserved</vt:lpstr>
      <vt:lpstr>My Background           My Approach </vt:lpstr>
      <vt:lpstr>  What Is Peak Performance (PP)?          (Williams, 2019)</vt:lpstr>
      <vt:lpstr>Characteristics of Peak Performance Functioning</vt:lpstr>
      <vt:lpstr>      The Talent Development Mega Model (TDMM)                for Peak Performance Training                   (Subotnik et al. 2011) </vt:lpstr>
      <vt:lpstr>Five Fundamental Peak Performance Proficiencies </vt:lpstr>
      <vt:lpstr>         FIVE KEY MENTAL SKILLS    OF SPORT PSYCHOLOGY </vt:lpstr>
      <vt:lpstr>               Toward A Standard Model of                  Peak Performance Training    </vt:lpstr>
      <vt:lpstr>   Take A Look At The Handout</vt:lpstr>
      <vt:lpstr>One: The Personal Self and The Performing Self </vt:lpstr>
      <vt:lpstr>    RELATIONSHIP BETWEEN THE    PERSONAL SELF &amp; PERFORMING SELF</vt:lpstr>
      <vt:lpstr>Two: Support for Task Mastery &amp;       Performance Mastery</vt:lpstr>
      <vt:lpstr>Three:          Deliberate Practice </vt:lpstr>
      <vt:lpstr>Four:     Mental Preparation/Mental Skill Training       &amp; Mental Rehearsal</vt:lpstr>
      <vt:lpstr>   Mental Rehearsal</vt:lpstr>
      <vt:lpstr>       10 Points on Concentration/Focus  </vt:lpstr>
      <vt:lpstr>Five:      Self-Regulation &amp;            Anxiety Management</vt:lpstr>
      <vt:lpstr>       Sources of Anxiety</vt:lpstr>
      <vt:lpstr> Techniques for Anxiety Management </vt:lpstr>
      <vt:lpstr>Techniques for Anxiety Management, con’t.</vt:lpstr>
      <vt:lpstr>Techniques for Anxiety Management, con’t.</vt:lpstr>
      <vt:lpstr>   Techniques for Anxiety Management, con’t.</vt:lpstr>
      <vt:lpstr>   Techniques for Anxiety Management, con’t.</vt:lpstr>
      <vt:lpstr>Six:   Installation/Rehearsal of   Peak Performance Mental States</vt:lpstr>
      <vt:lpstr>Seven:  Pre-Performance Routines </vt:lpstr>
      <vt:lpstr>Eight:       Building Confidence Via Graduated                           Exposure to Increasing                         Performance Challenges  </vt:lpstr>
      <vt:lpstr>PowerPoint Presentation</vt:lpstr>
      <vt:lpstr>   Virtual Reality </vt:lpstr>
      <vt:lpstr>          References</vt:lpstr>
      <vt:lpstr>     In Memorium</vt:lpstr>
      <vt:lpstr>   Contact Information: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Standard Model  of Peak Performance Training</dc:title>
  <dc:creator>J Patrick Gannon</dc:creator>
  <cp:lastModifiedBy>J Patrick Gannon</cp:lastModifiedBy>
  <cp:revision>126</cp:revision>
  <dcterms:created xsi:type="dcterms:W3CDTF">2022-04-27T19:00:39Z</dcterms:created>
  <dcterms:modified xsi:type="dcterms:W3CDTF">2022-06-18T19:13:01Z</dcterms:modified>
</cp:coreProperties>
</file>